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82" r:id="rId2"/>
    <p:sldId id="394" r:id="rId3"/>
    <p:sldId id="410" r:id="rId4"/>
    <p:sldId id="395" r:id="rId5"/>
    <p:sldId id="397" r:id="rId6"/>
    <p:sldId id="401" r:id="rId7"/>
    <p:sldId id="398" r:id="rId8"/>
    <p:sldId id="402" r:id="rId9"/>
    <p:sldId id="330" r:id="rId10"/>
    <p:sldId id="259" r:id="rId11"/>
    <p:sldId id="324" r:id="rId12"/>
    <p:sldId id="403" r:id="rId13"/>
    <p:sldId id="263" r:id="rId14"/>
    <p:sldId id="260" r:id="rId15"/>
    <p:sldId id="268" r:id="rId16"/>
    <p:sldId id="396" r:id="rId17"/>
    <p:sldId id="399" r:id="rId18"/>
    <p:sldId id="372" r:id="rId19"/>
    <p:sldId id="400" r:id="rId20"/>
    <p:sldId id="411" r:id="rId21"/>
    <p:sldId id="406" r:id="rId22"/>
    <p:sldId id="407" r:id="rId23"/>
    <p:sldId id="408" r:id="rId24"/>
    <p:sldId id="409"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99FF"/>
    <a:srgbClr val="3366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54"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DBFDBF84-2051-4F27-A10B-97DCF2E549E3}" type="datetimeFigureOut">
              <a:rPr lang="en-US"/>
              <a:pPr>
                <a:defRPr/>
              </a:pPr>
              <a:t>5/25/2017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C346411-D8E5-4F51-B3AF-F988A3B7640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Get to know Dale D, the Kloosinator other great PT’s and your classmates</a:t>
            </a:r>
            <a:r>
              <a:rPr lang="en-US" altLang="en-US" smtClean="0">
                <a:sym typeface="Wingdings" panose="05000000000000000000" pitchFamily="2" charset="2"/>
              </a:rPr>
              <a:t> </a:t>
            </a:r>
            <a:endParaRPr lang="en-US" altLang="en-US" smtClean="0"/>
          </a:p>
          <a:p>
            <a:pPr eaLnBrk="1" hangingPunct="1">
              <a:spcBef>
                <a:spcPct val="0"/>
              </a:spcBef>
            </a:pPr>
            <a:r>
              <a:rPr lang="en-US" altLang="en-US" smtClean="0"/>
              <a:t>Learn from the best CI’s imaginable</a:t>
            </a:r>
          </a:p>
          <a:p>
            <a:pPr eaLnBrk="1" hangingPunct="1">
              <a:spcBef>
                <a:spcPct val="0"/>
              </a:spcBef>
            </a:pPr>
            <a:r>
              <a:rPr lang="en-US" altLang="en-US" smtClean="0"/>
              <a:t>Cherades?</a:t>
            </a:r>
          </a:p>
          <a:p>
            <a:pPr eaLnBrk="1" hangingPunct="1">
              <a:spcBef>
                <a:spcPct val="0"/>
              </a:spcBef>
            </a:pPr>
            <a:r>
              <a:rPr lang="en-US" altLang="en-US" smtClean="0"/>
              <a:t>Eat cake without your hands, pinatas</a:t>
            </a:r>
          </a:p>
          <a:p>
            <a:pPr eaLnBrk="1" hangingPunct="1">
              <a:spcBef>
                <a:spcPct val="0"/>
              </a:spcBef>
            </a:pPr>
            <a:r>
              <a:rPr lang="en-US" altLang="en-US" smtClean="0"/>
              <a:t>Swim in your skivvies!</a:t>
            </a:r>
          </a:p>
          <a:p>
            <a:pPr eaLnBrk="1" hangingPunct="1">
              <a:spcBef>
                <a:spcPct val="0"/>
              </a:spcBef>
            </a:pPr>
            <a:endParaRPr lang="en-US" altLang="en-US" smtClean="0"/>
          </a:p>
          <a:p>
            <a:pPr eaLnBrk="1" hangingPunct="1">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49AE485-43C6-49DD-B023-70311BDD0986}" type="slidenum">
              <a:rPr lang="en-US" altLang="en-US"/>
              <a:pPr>
                <a:defRPr/>
              </a:pPr>
              <a:t>‹#›</a:t>
            </a:fld>
            <a:endParaRPr lang="en-US" altLang="en-US"/>
          </a:p>
        </p:txBody>
      </p:sp>
    </p:spTree>
    <p:extLst>
      <p:ext uri="{BB962C8B-B14F-4D97-AF65-F5344CB8AC3E}">
        <p14:creationId xmlns:p14="http://schemas.microsoft.com/office/powerpoint/2010/main" val="3451612152"/>
      </p:ext>
    </p:extLst>
  </p:cSld>
  <p:clrMapOvr>
    <a:masterClrMapping/>
  </p:clrMapOvr>
  <p:transition advClick="0" advTm="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5481541-4349-497F-9052-3567A6686294}" type="slidenum">
              <a:rPr lang="en-US" altLang="en-US"/>
              <a:pPr>
                <a:defRPr/>
              </a:pPr>
              <a:t>‹#›</a:t>
            </a:fld>
            <a:endParaRPr lang="en-US" altLang="en-US"/>
          </a:p>
        </p:txBody>
      </p:sp>
    </p:spTree>
    <p:extLst>
      <p:ext uri="{BB962C8B-B14F-4D97-AF65-F5344CB8AC3E}">
        <p14:creationId xmlns:p14="http://schemas.microsoft.com/office/powerpoint/2010/main" val="1704071770"/>
      </p:ext>
    </p:extLst>
  </p:cSld>
  <p:clrMapOvr>
    <a:masterClrMapping/>
  </p:clrMapOvr>
  <p:transition advClick="0"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5E6277A-4703-4593-8F3F-9986B3E39EDC}" type="slidenum">
              <a:rPr lang="en-US" altLang="en-US"/>
              <a:pPr>
                <a:defRPr/>
              </a:pPr>
              <a:t>‹#›</a:t>
            </a:fld>
            <a:endParaRPr lang="en-US" altLang="en-US"/>
          </a:p>
        </p:txBody>
      </p:sp>
    </p:spTree>
    <p:extLst>
      <p:ext uri="{BB962C8B-B14F-4D97-AF65-F5344CB8AC3E}">
        <p14:creationId xmlns:p14="http://schemas.microsoft.com/office/powerpoint/2010/main" val="1731493388"/>
      </p:ext>
    </p:extLst>
  </p:cSld>
  <p:clrMapOvr>
    <a:masterClrMapping/>
  </p:clrMapOvr>
  <p:transition advClick="0"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5931B82-2564-40E4-BAD5-DB2E49CE93F9}" type="slidenum">
              <a:rPr lang="en-US" altLang="en-US"/>
              <a:pPr>
                <a:defRPr/>
              </a:pPr>
              <a:t>‹#›</a:t>
            </a:fld>
            <a:endParaRPr lang="en-US" altLang="en-US"/>
          </a:p>
        </p:txBody>
      </p:sp>
    </p:spTree>
    <p:extLst>
      <p:ext uri="{BB962C8B-B14F-4D97-AF65-F5344CB8AC3E}">
        <p14:creationId xmlns:p14="http://schemas.microsoft.com/office/powerpoint/2010/main" val="3997031167"/>
      </p:ext>
    </p:extLst>
  </p:cSld>
  <p:clrMapOvr>
    <a:masterClrMapping/>
  </p:clrMapOvr>
  <p:transition advClick="0"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EED3A28-AF7B-452D-B2BA-059A91AF5285}" type="slidenum">
              <a:rPr lang="en-US" altLang="en-US"/>
              <a:pPr>
                <a:defRPr/>
              </a:pPr>
              <a:t>‹#›</a:t>
            </a:fld>
            <a:endParaRPr lang="en-US" altLang="en-US"/>
          </a:p>
        </p:txBody>
      </p:sp>
    </p:spTree>
    <p:extLst>
      <p:ext uri="{BB962C8B-B14F-4D97-AF65-F5344CB8AC3E}">
        <p14:creationId xmlns:p14="http://schemas.microsoft.com/office/powerpoint/2010/main" val="449018608"/>
      </p:ext>
    </p:extLst>
  </p:cSld>
  <p:clrMapOvr>
    <a:masterClrMapping/>
  </p:clrMapOvr>
  <p:transition advClick="0"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AD04C12-A948-4872-98EF-734C61BB7B87}" type="slidenum">
              <a:rPr lang="en-US" altLang="en-US"/>
              <a:pPr>
                <a:defRPr/>
              </a:pPr>
              <a:t>‹#›</a:t>
            </a:fld>
            <a:endParaRPr lang="en-US" altLang="en-US"/>
          </a:p>
        </p:txBody>
      </p:sp>
    </p:spTree>
    <p:extLst>
      <p:ext uri="{BB962C8B-B14F-4D97-AF65-F5344CB8AC3E}">
        <p14:creationId xmlns:p14="http://schemas.microsoft.com/office/powerpoint/2010/main" val="4291442797"/>
      </p:ext>
    </p:extLst>
  </p:cSld>
  <p:clrMapOvr>
    <a:masterClrMapping/>
  </p:clrMapOvr>
  <p:transition advClick="0" advTm="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4F81207D-F9BC-4ABE-9F51-B8912D2A4593}" type="slidenum">
              <a:rPr lang="en-US" altLang="en-US"/>
              <a:pPr>
                <a:defRPr/>
              </a:pPr>
              <a:t>‹#›</a:t>
            </a:fld>
            <a:endParaRPr lang="en-US" altLang="en-US"/>
          </a:p>
        </p:txBody>
      </p:sp>
    </p:spTree>
    <p:extLst>
      <p:ext uri="{BB962C8B-B14F-4D97-AF65-F5344CB8AC3E}">
        <p14:creationId xmlns:p14="http://schemas.microsoft.com/office/powerpoint/2010/main" val="436304829"/>
      </p:ext>
    </p:extLst>
  </p:cSld>
  <p:clrMapOvr>
    <a:masterClrMapping/>
  </p:clrMapOvr>
  <p:transition advClick="0" advTm="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CDE30B91-7972-4DAB-BEBB-599BD8351680}" type="slidenum">
              <a:rPr lang="en-US" altLang="en-US"/>
              <a:pPr>
                <a:defRPr/>
              </a:pPr>
              <a:t>‹#›</a:t>
            </a:fld>
            <a:endParaRPr lang="en-US" altLang="en-US"/>
          </a:p>
        </p:txBody>
      </p:sp>
    </p:spTree>
    <p:extLst>
      <p:ext uri="{BB962C8B-B14F-4D97-AF65-F5344CB8AC3E}">
        <p14:creationId xmlns:p14="http://schemas.microsoft.com/office/powerpoint/2010/main" val="3677831959"/>
      </p:ext>
    </p:extLst>
  </p:cSld>
  <p:clrMapOvr>
    <a:masterClrMapping/>
  </p:clrMapOvr>
  <p:transition advClick="0" advTm="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13E7906A-BD10-4F26-8A23-DFA18423C860}" type="slidenum">
              <a:rPr lang="en-US" altLang="en-US"/>
              <a:pPr>
                <a:defRPr/>
              </a:pPr>
              <a:t>‹#›</a:t>
            </a:fld>
            <a:endParaRPr lang="en-US" altLang="en-US"/>
          </a:p>
        </p:txBody>
      </p:sp>
    </p:spTree>
    <p:extLst>
      <p:ext uri="{BB962C8B-B14F-4D97-AF65-F5344CB8AC3E}">
        <p14:creationId xmlns:p14="http://schemas.microsoft.com/office/powerpoint/2010/main" val="3071634867"/>
      </p:ext>
    </p:extLst>
  </p:cSld>
  <p:clrMapOvr>
    <a:masterClrMapping/>
  </p:clrMapOvr>
  <p:transition advClick="0" advTm="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931123F-7D83-4C27-9268-F03EF7E3FFC6}" type="slidenum">
              <a:rPr lang="en-US" altLang="en-US"/>
              <a:pPr>
                <a:defRPr/>
              </a:pPr>
              <a:t>‹#›</a:t>
            </a:fld>
            <a:endParaRPr lang="en-US" altLang="en-US"/>
          </a:p>
        </p:txBody>
      </p:sp>
    </p:spTree>
    <p:extLst>
      <p:ext uri="{BB962C8B-B14F-4D97-AF65-F5344CB8AC3E}">
        <p14:creationId xmlns:p14="http://schemas.microsoft.com/office/powerpoint/2010/main" val="1988954084"/>
      </p:ext>
    </p:extLst>
  </p:cSld>
  <p:clrMapOvr>
    <a:masterClrMapping/>
  </p:clrMapOvr>
  <p:transition advClick="0" advTm="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D6E8708-2E45-4C84-98E3-5CD464D71365}" type="slidenum">
              <a:rPr lang="en-US" altLang="en-US"/>
              <a:pPr>
                <a:defRPr/>
              </a:pPr>
              <a:t>‹#›</a:t>
            </a:fld>
            <a:endParaRPr lang="en-US" altLang="en-US"/>
          </a:p>
        </p:txBody>
      </p:sp>
    </p:spTree>
    <p:extLst>
      <p:ext uri="{BB962C8B-B14F-4D97-AF65-F5344CB8AC3E}">
        <p14:creationId xmlns:p14="http://schemas.microsoft.com/office/powerpoint/2010/main" val="836221998"/>
      </p:ext>
    </p:extLst>
  </p:cSld>
  <p:clrMapOvr>
    <a:masterClrMapping/>
  </p:clrMapOvr>
  <p:transition advClick="0" advTm="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60A949F-B75B-4022-9248-5C7ABFE0826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5000"/>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bing.com/images/search?q=mexican+flag&amp;view=detailv2&amp;&amp;id=288249D1BC4BCAED53223623C0ED43AE0BB22B80&amp;selectedIndex=0&amp;ccid=kR19bush&amp;simid=608028410769051220&amp;thid=OIP.M911d7d6eeb2125b17d099a264d68c7dcH0"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www.facebook.com/photo.php?pid=39294467&amp;id=12323586"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merida.gob.mx/turismo/index_in.htm" TargetMode="External"/><Relationship Id="rId2" Type="http://schemas.openxmlformats.org/officeDocument/2006/relationships/hyperlink" Target="http://www.casamillsapsmerida.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www.state.gov/travel/"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www.casamillsapsmerida.com/location.php"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medicine.osu.edu/hrs/pt/current-students/service-learning/pages/index.asp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facebook.com/photo.php?pid=39731976&amp;id=1231088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47b7cc34b3127cce985489cd51c000000037100AaNmzNizbOW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11200"/>
            <a:ext cx="8610600"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8"/>
          <p:cNvSpPr>
            <a:spLocks noGrp="1" noChangeArrowheads="1"/>
          </p:cNvSpPr>
          <p:nvPr>
            <p:ph type="ctrTitle"/>
          </p:nvPr>
        </p:nvSpPr>
        <p:spPr>
          <a:xfrm>
            <a:off x="685800" y="1066801"/>
            <a:ext cx="7772400" cy="1447799"/>
          </a:xfrm>
          <a:extLst/>
        </p:spPr>
        <p:txBody>
          <a:bodyPr/>
          <a:lstStyle/>
          <a:p>
            <a:pPr eaLnBrk="1" hangingPunct="1">
              <a:defRPr/>
            </a:pPr>
            <a:r>
              <a:rPr lang="en-US" sz="3200" b="1" dirty="0" smtClean="0">
                <a:solidFill>
                  <a:srgbClr val="002060"/>
                </a:solidFill>
                <a:effectLst>
                  <a:glow rad="63500">
                    <a:schemeClr val="accent3">
                      <a:satMod val="175000"/>
                      <a:alpha val="40000"/>
                    </a:schemeClr>
                  </a:glow>
                </a:effectLst>
              </a:rPr>
              <a:t>Global Health Service Learning, HRS 7700S, 1 credit</a:t>
            </a:r>
            <a:br>
              <a:rPr lang="en-US" sz="3200" b="1" dirty="0" smtClean="0">
                <a:solidFill>
                  <a:srgbClr val="002060"/>
                </a:solidFill>
                <a:effectLst>
                  <a:glow rad="63500">
                    <a:schemeClr val="accent3">
                      <a:satMod val="175000"/>
                      <a:alpha val="40000"/>
                    </a:schemeClr>
                  </a:glow>
                </a:effectLst>
              </a:rPr>
            </a:br>
            <a:r>
              <a:rPr lang="en-US" sz="3200" b="1" dirty="0" smtClean="0">
                <a:solidFill>
                  <a:srgbClr val="002060"/>
                </a:solidFill>
                <a:effectLst>
                  <a:glow rad="63500">
                    <a:schemeClr val="accent3">
                      <a:satMod val="175000"/>
                      <a:alpha val="40000"/>
                    </a:schemeClr>
                  </a:glow>
                </a:effectLst>
              </a:rPr>
              <a:t>3</a:t>
            </a:r>
            <a:r>
              <a:rPr lang="en-US" sz="3200" b="1" baseline="30000" dirty="0" smtClean="0">
                <a:solidFill>
                  <a:srgbClr val="002060"/>
                </a:solidFill>
                <a:effectLst>
                  <a:glow rad="63500">
                    <a:schemeClr val="accent3">
                      <a:satMod val="175000"/>
                      <a:alpha val="40000"/>
                    </a:schemeClr>
                  </a:glow>
                </a:effectLst>
              </a:rPr>
              <a:t>rd</a:t>
            </a:r>
            <a:r>
              <a:rPr lang="en-US" sz="3200" b="1" dirty="0" smtClean="0">
                <a:solidFill>
                  <a:srgbClr val="002060"/>
                </a:solidFill>
                <a:effectLst>
                  <a:glow rad="63500">
                    <a:schemeClr val="accent3">
                      <a:satMod val="175000"/>
                      <a:alpha val="40000"/>
                    </a:schemeClr>
                  </a:glow>
                </a:effectLst>
              </a:rPr>
              <a:t> year elective</a:t>
            </a:r>
            <a:endParaRPr lang="en-US" altLang="en-US" sz="3200" b="1" dirty="0" smtClean="0"/>
          </a:p>
        </p:txBody>
      </p:sp>
      <p:sp>
        <p:nvSpPr>
          <p:cNvPr id="3076" name="Rectangle 9"/>
          <p:cNvSpPr>
            <a:spLocks noGrp="1" noChangeArrowheads="1"/>
          </p:cNvSpPr>
          <p:nvPr>
            <p:ph type="subTitle" idx="1"/>
          </p:nvPr>
        </p:nvSpPr>
        <p:spPr>
          <a:xfrm>
            <a:off x="1371600" y="3886200"/>
            <a:ext cx="2133600" cy="1524000"/>
          </a:xfrm>
        </p:spPr>
        <p:txBody>
          <a:bodyPr/>
          <a:lstStyle/>
          <a:p>
            <a:pPr eaLnBrk="1" hangingPunct="1"/>
            <a:r>
              <a:rPr lang="en-US" altLang="en-US" b="1" smtClean="0"/>
              <a:t>Merida, </a:t>
            </a:r>
          </a:p>
          <a:p>
            <a:pPr eaLnBrk="1" hangingPunct="1"/>
            <a:r>
              <a:rPr lang="en-US" altLang="en-US" b="1" smtClean="0"/>
              <a:t>Yucatan, Mexico</a:t>
            </a:r>
          </a:p>
        </p:txBody>
      </p:sp>
      <p:pic>
        <p:nvPicPr>
          <p:cNvPr id="3077" name="Picture 8" descr="https://tse1.mm.bing.net/th?&amp;id=OIP.M911d7d6eeb2125b17d099a264d68c7dcH0&amp;w=299&amp;h=171&amp;c=0&amp;pid=1.9&amp;rs=0&amp;p=0&amp;r=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038600"/>
            <a:ext cx="28479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title"/>
          </p:nvPr>
        </p:nvSpPr>
        <p:spPr>
          <a:xfrm>
            <a:off x="457200" y="274638"/>
            <a:ext cx="8229600" cy="1706562"/>
          </a:xfrm>
        </p:spPr>
        <p:txBody>
          <a:bodyPr/>
          <a:lstStyle/>
          <a:p>
            <a:pPr eaLnBrk="1" hangingPunct="1"/>
            <a:r>
              <a:rPr lang="en-US" altLang="en-US" sz="1800" b="1" smtClean="0"/>
              <a:t/>
            </a:r>
            <a:br>
              <a:rPr lang="en-US" altLang="en-US" sz="1800" b="1" smtClean="0"/>
            </a:br>
            <a:r>
              <a:rPr lang="en-US" altLang="en-US" sz="1800" b="1" smtClean="0"/>
              <a:t>We spend quite a bit of time patching together rehab equipment.  </a:t>
            </a:r>
            <a:br>
              <a:rPr lang="en-US" altLang="en-US" sz="1800" b="1" smtClean="0"/>
            </a:br>
            <a:r>
              <a:rPr lang="en-US" altLang="en-US" sz="1800" b="1" smtClean="0"/>
              <a:t/>
            </a:r>
            <a:br>
              <a:rPr lang="en-US" altLang="en-US" sz="1800" b="1" smtClean="0"/>
            </a:br>
            <a:r>
              <a:rPr lang="en-US" altLang="en-US" sz="1800" b="1" smtClean="0"/>
              <a:t>The fixes are appreciated although they may be less than ideal.</a:t>
            </a:r>
            <a:br>
              <a:rPr lang="en-US" altLang="en-US" sz="1800" b="1" smtClean="0"/>
            </a:br>
            <a:r>
              <a:rPr lang="en-US" altLang="en-US" sz="1800" b="1" smtClean="0"/>
              <a:t>We try to do “the best we can do with what we have.”</a:t>
            </a:r>
          </a:p>
        </p:txBody>
      </p:sp>
      <p:pic>
        <p:nvPicPr>
          <p:cNvPr id="18435" name="Picture 8" descr="47b8df37b3127cce985482d3ca7b00000037100AaNmzNizbOW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286000"/>
            <a:ext cx="4757738"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47b7cc39b3127cce98548d69eea300000037100AaNmzNizbOW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71600"/>
            <a:ext cx="723900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Grp="1" noChangeArrowheads="1"/>
          </p:cNvSpPr>
          <p:nvPr>
            <p:ph type="title"/>
          </p:nvPr>
        </p:nvSpPr>
        <p:spPr/>
        <p:txBody>
          <a:bodyPr/>
          <a:lstStyle/>
          <a:p>
            <a:pPr eaLnBrk="1" hangingPunct="1"/>
            <a:r>
              <a:rPr lang="en-US" altLang="en-US" sz="2800" b="1" smtClean="0"/>
              <a:t>We see some very creative solutions like this one, wheelchair on a scooter</a:t>
            </a:r>
          </a:p>
        </p:txBody>
      </p:sp>
    </p:spTree>
  </p:cSld>
  <p:clrMapOvr>
    <a:masterClrMapping/>
  </p:clrMapOvr>
  <p:transition advClick="0" advTm="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ln>
            <a:miter lim="800000"/>
            <a:headEnd/>
            <a:tailEnd/>
          </a:ln>
          <a:extLst/>
        </p:spPr>
        <p:txBody>
          <a:bodyPr/>
          <a:lstStyle/>
          <a:p>
            <a:pPr eaLnBrk="1" hangingPunct="1">
              <a:defRPr/>
            </a:pPr>
            <a:endParaRPr lang="en-US" sz="4000" dirty="0" smtClean="0">
              <a:solidFill>
                <a:srgbClr val="002060"/>
              </a:solidFill>
              <a:effectLst>
                <a:glow rad="63500">
                  <a:schemeClr val="accent3">
                    <a:satMod val="175000"/>
                    <a:alpha val="40000"/>
                  </a:schemeClr>
                </a:glow>
              </a:effectLst>
            </a:endParaRPr>
          </a:p>
        </p:txBody>
      </p:sp>
      <p:sp>
        <p:nvSpPr>
          <p:cNvPr id="16387" name="Content Placeholder 2"/>
          <p:cNvSpPr>
            <a:spLocks noGrp="1"/>
          </p:cNvSpPr>
          <p:nvPr>
            <p:ph idx="1"/>
          </p:nvPr>
        </p:nvSpPr>
        <p:spPr>
          <a:xfrm>
            <a:off x="457200" y="1600200"/>
            <a:ext cx="3657600" cy="4525963"/>
          </a:xfrm>
        </p:spPr>
        <p:txBody>
          <a:bodyPr/>
          <a:lstStyle/>
          <a:p>
            <a:pPr eaLnBrk="1" hangingPunct="1">
              <a:defRPr/>
            </a:pPr>
            <a:r>
              <a:rPr lang="en-US" altLang="en-US" sz="2400" dirty="0" smtClean="0"/>
              <a:t>Documentation is</a:t>
            </a:r>
          </a:p>
          <a:p>
            <a:pPr marL="0" indent="0" eaLnBrk="1" hangingPunct="1">
              <a:buFontTx/>
              <a:buNone/>
              <a:defRPr/>
            </a:pPr>
            <a:r>
              <a:rPr lang="en-US" altLang="en-US" sz="2400" dirty="0" smtClean="0"/>
              <a:t>just starting in some sites. We help with implementation.</a:t>
            </a:r>
          </a:p>
          <a:p>
            <a:pPr marL="0" indent="0" eaLnBrk="1" hangingPunct="1">
              <a:buFontTx/>
              <a:buNone/>
              <a:defRPr/>
            </a:pPr>
            <a:endParaRPr lang="en-US" altLang="en-US" sz="2400" dirty="0" smtClean="0"/>
          </a:p>
          <a:p>
            <a:pPr eaLnBrk="1" hangingPunct="1">
              <a:defRPr/>
            </a:pPr>
            <a:r>
              <a:rPr lang="en-US" altLang="en-US" sz="2400" dirty="0" smtClean="0"/>
              <a:t>We teach patients by using resources that are available and</a:t>
            </a:r>
          </a:p>
          <a:p>
            <a:pPr marL="0" indent="0" eaLnBrk="1" hangingPunct="1">
              <a:buFontTx/>
              <a:buNone/>
              <a:defRPr/>
            </a:pPr>
            <a:r>
              <a:rPr lang="en-US" altLang="en-US" sz="2400" dirty="0"/>
              <a:t>  </a:t>
            </a:r>
            <a:r>
              <a:rPr lang="en-US" altLang="en-US" sz="2400" dirty="0" smtClean="0"/>
              <a:t>  appropriate.  </a:t>
            </a:r>
          </a:p>
          <a:p>
            <a:pPr marL="0" indent="0" eaLnBrk="1" hangingPunct="1">
              <a:buFontTx/>
              <a:buNone/>
              <a:defRPr/>
            </a:pPr>
            <a:r>
              <a:rPr lang="en-US" altLang="en-US" sz="2400" dirty="0"/>
              <a:t>	</a:t>
            </a:r>
            <a:r>
              <a:rPr lang="en-US" altLang="en-US" sz="2400" dirty="0" smtClean="0"/>
              <a:t>Creativity is 	important!</a:t>
            </a:r>
          </a:p>
        </p:txBody>
      </p:sp>
      <p:pic>
        <p:nvPicPr>
          <p:cNvPr id="20484" name="Picture 3" descr="n12458796_45825575_586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514475"/>
            <a:ext cx="2867025"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descr="n12323586_39294863_9608.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600200"/>
            <a:ext cx="2746375"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9" descr="C:\Users\Erin\Pictures\OLYMPUS Master 2\2008\12\11\PC1109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4191000"/>
            <a:ext cx="340995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47b8df00b3127cce985482a8993900000037100AaNmzNizbOW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47800"/>
            <a:ext cx="7239000"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6"/>
          <p:cNvSpPr>
            <a:spLocks noGrp="1" noChangeArrowheads="1"/>
          </p:cNvSpPr>
          <p:nvPr>
            <p:ph type="title"/>
          </p:nvPr>
        </p:nvSpPr>
        <p:spPr/>
        <p:txBody>
          <a:bodyPr/>
          <a:lstStyle/>
          <a:p>
            <a:pPr eaLnBrk="1" hangingPunct="1"/>
            <a:r>
              <a:rPr lang="en-US" altLang="en-US" sz="2400" smtClean="0"/>
              <a:t>We’ve developed great relationships with facility staff and our interpreters. </a:t>
            </a:r>
            <a:br>
              <a:rPr lang="en-US" altLang="en-US" sz="2400" smtClean="0"/>
            </a:br>
            <a:r>
              <a:rPr lang="en-US" altLang="en-US" sz="2400" smtClean="0"/>
              <a:t>Some of the sites have bilingual staff</a:t>
            </a:r>
          </a:p>
        </p:txBody>
      </p:sp>
    </p:spTree>
  </p:cSld>
  <p:clrMapOvr>
    <a:masterClrMapping/>
  </p:clrMapOvr>
  <p:transition advClick="0" advTm="5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47b7cc35b3127cce985489ecc86500000037100AaNmzNizbOW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76400"/>
            <a:ext cx="533400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6"/>
          <p:cNvSpPr>
            <a:spLocks noGrp="1" noChangeArrowheads="1"/>
          </p:cNvSpPr>
          <p:nvPr>
            <p:ph type="title"/>
          </p:nvPr>
        </p:nvSpPr>
        <p:spPr>
          <a:xfrm>
            <a:off x="381000" y="304800"/>
            <a:ext cx="8229600" cy="1143000"/>
          </a:xfrm>
        </p:spPr>
        <p:txBody>
          <a:bodyPr/>
          <a:lstStyle/>
          <a:p>
            <a:pPr eaLnBrk="1" hangingPunct="1"/>
            <a:r>
              <a:rPr lang="en-US" altLang="en-US" sz="1800" b="1" smtClean="0"/>
              <a:t/>
            </a:r>
            <a:br>
              <a:rPr lang="en-US" altLang="en-US" sz="1800" b="1" smtClean="0"/>
            </a:br>
            <a:r>
              <a:rPr lang="en-US" altLang="en-US" sz="1800" b="1" smtClean="0"/>
              <a:t/>
            </a:r>
            <a:br>
              <a:rPr lang="en-US" altLang="en-US" sz="1800" b="1" smtClean="0"/>
            </a:br>
            <a:r>
              <a:rPr lang="en-US" altLang="en-US" sz="1800" b="1" smtClean="0"/>
              <a:t/>
            </a:r>
            <a:br>
              <a:rPr lang="en-US" altLang="en-US" sz="1800" b="1" smtClean="0"/>
            </a:br>
            <a:r>
              <a:rPr lang="en-US" altLang="en-US" sz="1800" b="1" smtClean="0"/>
              <a:t/>
            </a:r>
            <a:br>
              <a:rPr lang="en-US" altLang="en-US" sz="1800" b="1" smtClean="0"/>
            </a:br>
            <a:r>
              <a:rPr lang="en-US" altLang="en-US" sz="1800" b="1" smtClean="0"/>
              <a:t/>
            </a:r>
            <a:br>
              <a:rPr lang="en-US" altLang="en-US" sz="1800" b="1" smtClean="0"/>
            </a:br>
            <a:r>
              <a:rPr lang="en-US" altLang="en-US" sz="1800" b="1" smtClean="0"/>
              <a:t/>
            </a:r>
            <a:br>
              <a:rPr lang="en-US" altLang="en-US" sz="1800" b="1" smtClean="0"/>
            </a:br>
            <a:r>
              <a:rPr lang="en-US" altLang="en-US" sz="1800" b="1" smtClean="0"/>
              <a:t/>
            </a:r>
            <a:br>
              <a:rPr lang="en-US" altLang="en-US" sz="1800" b="1" smtClean="0"/>
            </a:br>
            <a:r>
              <a:rPr lang="en-US" altLang="en-US" sz="1800" b="1" smtClean="0"/>
              <a:t/>
            </a:r>
            <a:br>
              <a:rPr lang="en-US" altLang="en-US" sz="1800" b="1" smtClean="0"/>
            </a:br>
            <a:r>
              <a:rPr lang="en-US" altLang="en-US" sz="1800" b="1" smtClean="0"/>
              <a:t/>
            </a:r>
            <a:br>
              <a:rPr lang="en-US" altLang="en-US" sz="1800" b="1" smtClean="0"/>
            </a:br>
            <a:r>
              <a:rPr lang="en-US" altLang="en-US" sz="1800" b="1" smtClean="0"/>
              <a:t/>
            </a:r>
            <a:br>
              <a:rPr lang="en-US" altLang="en-US" sz="1800" b="1" smtClean="0"/>
            </a:br>
            <a:r>
              <a:rPr lang="en-US" altLang="en-US" sz="1800" b="1" smtClean="0"/>
              <a:t/>
            </a:r>
            <a:br>
              <a:rPr lang="en-US" altLang="en-US" sz="1800" b="1" smtClean="0"/>
            </a:br>
            <a:r>
              <a:rPr lang="en-US" altLang="en-US" sz="1800" b="1" smtClean="0"/>
              <a:t/>
            </a:r>
            <a:br>
              <a:rPr lang="en-US" altLang="en-US" sz="1800" b="1" smtClean="0"/>
            </a:br>
            <a:r>
              <a:rPr lang="en-US" altLang="en-US" sz="1800" b="1" smtClean="0"/>
              <a:t/>
            </a:r>
            <a:br>
              <a:rPr lang="en-US" altLang="en-US" sz="1800" b="1" smtClean="0"/>
            </a:br>
            <a:r>
              <a:rPr lang="en-US" altLang="en-US" sz="1800" b="1" smtClean="0"/>
              <a:t/>
            </a:r>
            <a:br>
              <a:rPr lang="en-US" altLang="en-US" sz="1800" b="1" smtClean="0"/>
            </a:br>
            <a:r>
              <a:rPr lang="en-US" altLang="en-US" sz="1800" b="1" smtClean="0"/>
              <a:t/>
            </a:r>
            <a:br>
              <a:rPr lang="en-US" altLang="en-US" sz="1800" b="1" smtClean="0"/>
            </a:br>
            <a:r>
              <a:rPr lang="en-US" altLang="en-US" sz="1800" b="1" smtClean="0"/>
              <a:t/>
            </a:r>
            <a:br>
              <a:rPr lang="en-US" altLang="en-US" sz="1800" b="1" smtClean="0"/>
            </a:br>
            <a:r>
              <a:rPr lang="en-US" altLang="en-US" sz="1800" b="1" smtClean="0"/>
              <a:t/>
            </a:r>
            <a:br>
              <a:rPr lang="en-US" altLang="en-US" sz="1800" b="1" smtClean="0"/>
            </a:br>
            <a:r>
              <a:rPr lang="en-US" altLang="en-US" sz="1800" b="1" smtClean="0"/>
              <a:t>Cuidad Vicentina is one of several residential facilities where we work.</a:t>
            </a:r>
            <a:br>
              <a:rPr lang="en-US" altLang="en-US" sz="1800" b="1" smtClean="0"/>
            </a:br>
            <a:r>
              <a:rPr lang="en-US" altLang="en-US" sz="1800" b="1" smtClean="0"/>
              <a:t>We work throughout the facility and in the therapy room.</a:t>
            </a:r>
            <a:br>
              <a:rPr lang="en-US" altLang="en-US" sz="1800" b="1" smtClean="0"/>
            </a:br>
            <a:r>
              <a:rPr lang="en-US" altLang="en-US" sz="1800" b="1" smtClean="0"/>
              <a:t/>
            </a:r>
            <a:br>
              <a:rPr lang="en-US" altLang="en-US" sz="1800" b="1" smtClean="0"/>
            </a:br>
            <a:r>
              <a:rPr lang="en-US" altLang="en-US" sz="1800" b="1" smtClean="0"/>
              <a:t/>
            </a:r>
            <a:br>
              <a:rPr lang="en-US" altLang="en-US" sz="1800" b="1" smtClean="0"/>
            </a:br>
            <a:r>
              <a:rPr lang="en-US" altLang="en-US" sz="1800" b="1" smtClean="0"/>
              <a:t/>
            </a:r>
            <a:br>
              <a:rPr lang="en-US" altLang="en-US" sz="1800" b="1" smtClean="0"/>
            </a:br>
            <a:r>
              <a:rPr lang="en-US" altLang="en-US" sz="1800" b="1" smtClean="0"/>
              <a:t/>
            </a:r>
            <a:br>
              <a:rPr lang="en-US" altLang="en-US" sz="1800" b="1" smtClean="0"/>
            </a:br>
            <a:r>
              <a:rPr lang="en-US" altLang="en-US" sz="1800" b="1" smtClean="0"/>
              <a:t/>
            </a:r>
            <a:br>
              <a:rPr lang="en-US" altLang="en-US" sz="1800" b="1" smtClean="0"/>
            </a:br>
            <a:r>
              <a:rPr lang="en-US" altLang="en-US" sz="1800" b="1" smtClean="0"/>
              <a:t/>
            </a:r>
            <a:br>
              <a:rPr lang="en-US" altLang="en-US" sz="1800" b="1" smtClean="0"/>
            </a:br>
            <a:r>
              <a:rPr lang="en-US" altLang="en-US" sz="1800" b="1" smtClean="0"/>
              <a:t/>
            </a:r>
            <a:br>
              <a:rPr lang="en-US" altLang="en-US" sz="1800" b="1" smtClean="0"/>
            </a:br>
            <a:r>
              <a:rPr lang="en-US" altLang="en-US" sz="1800" b="1" smtClean="0"/>
              <a:t/>
            </a:r>
            <a:br>
              <a:rPr lang="en-US" altLang="en-US" sz="1800" b="1" smtClean="0"/>
            </a:br>
            <a:r>
              <a:rPr lang="en-US" altLang="en-US" sz="1800" b="1" smtClean="0"/>
              <a:t/>
            </a:r>
            <a:br>
              <a:rPr lang="en-US" altLang="en-US" sz="1800" b="1" smtClean="0"/>
            </a:br>
            <a:r>
              <a:rPr lang="en-US" altLang="en-US" sz="1800" b="1" smtClean="0"/>
              <a:t/>
            </a:r>
            <a:br>
              <a:rPr lang="en-US" altLang="en-US" sz="1800" b="1" smtClean="0"/>
            </a:br>
            <a:r>
              <a:rPr lang="en-US" altLang="en-US" sz="1800" b="1" smtClean="0"/>
              <a:t/>
            </a:r>
            <a:br>
              <a:rPr lang="en-US" altLang="en-US" sz="1800" b="1" smtClean="0"/>
            </a:br>
            <a:r>
              <a:rPr lang="en-US" altLang="en-US" sz="1800" b="1" smtClean="0"/>
              <a:t>  </a:t>
            </a:r>
            <a:br>
              <a:rPr lang="en-US" altLang="en-US" sz="1800" b="1" smtClean="0"/>
            </a:br>
            <a:r>
              <a:rPr lang="en-US" altLang="en-US" sz="1800" b="1" smtClean="0"/>
              <a:t/>
            </a:r>
            <a:br>
              <a:rPr lang="en-US" altLang="en-US" sz="1800" b="1" smtClean="0"/>
            </a:br>
            <a:r>
              <a:rPr lang="en-US" altLang="en-US" sz="1800" b="1" smtClean="0"/>
              <a:t/>
            </a:r>
            <a:br>
              <a:rPr lang="en-US" altLang="en-US" sz="1800" b="1" smtClean="0"/>
            </a:br>
            <a:r>
              <a:rPr lang="en-US" altLang="en-US" sz="1800" b="1" smtClean="0"/>
              <a:t/>
            </a:r>
            <a:br>
              <a:rPr lang="en-US" altLang="en-US" sz="1800" b="1" smtClean="0"/>
            </a:br>
            <a:r>
              <a:rPr lang="en-US" altLang="en-US" sz="1800" b="1" smtClean="0"/>
              <a:t/>
            </a:r>
            <a:br>
              <a:rPr lang="en-US" altLang="en-US" sz="1800" b="1" smtClean="0"/>
            </a:br>
            <a:r>
              <a:rPr lang="en-US" altLang="en-US" sz="1800" b="1" smtClean="0"/>
              <a:t>We also work at an outpatient clinic, a school and rehab center for people of all ages, and a pediatric outpatient program in their aquatics program.</a:t>
            </a:r>
            <a:br>
              <a:rPr lang="en-US" altLang="en-US" sz="1800" b="1" smtClean="0"/>
            </a:br>
            <a:endParaRPr lang="en-US" altLang="en-US" sz="1800" b="1" smtClean="0"/>
          </a:p>
        </p:txBody>
      </p:sp>
      <p:sp>
        <p:nvSpPr>
          <p:cNvPr id="23556" name="Rectangle 7"/>
          <p:cNvSpPr>
            <a:spLocks noGrp="1" noChangeArrowheads="1"/>
          </p:cNvSpPr>
          <p:nvPr>
            <p:ph type="body" idx="1"/>
          </p:nvPr>
        </p:nvSpPr>
        <p:spPr>
          <a:xfrm flipV="1">
            <a:off x="2057400" y="4116388"/>
            <a:ext cx="8229600" cy="74612"/>
          </a:xfrm>
        </p:spPr>
        <p:txBody>
          <a:bodyPr/>
          <a:lstStyle/>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p:txBody>
      </p:sp>
    </p:spTree>
  </p:cSld>
  <p:clrMapOvr>
    <a:masterClrMapping/>
  </p:clrMapOvr>
  <p:transition advClick="0" advTm="5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47b8df37b3127cce98548dd30bd400000037100AaNmzNizbOW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382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6"/>
          <p:cNvSpPr>
            <a:spLocks noGrp="1" noChangeArrowheads="1"/>
          </p:cNvSpPr>
          <p:nvPr>
            <p:ph type="title"/>
          </p:nvPr>
        </p:nvSpPr>
        <p:spPr/>
        <p:txBody>
          <a:bodyPr/>
          <a:lstStyle/>
          <a:p>
            <a:pPr eaLnBrk="1" hangingPunct="1"/>
            <a:r>
              <a:rPr lang="en-US" altLang="en-US" sz="2800" smtClean="0"/>
              <a:t>Several facilities have beautiful gardens. </a:t>
            </a:r>
            <a:br>
              <a:rPr lang="en-US" altLang="en-US" sz="2800" smtClean="0"/>
            </a:br>
            <a:r>
              <a:rPr lang="en-US" altLang="en-US" sz="2800" smtClean="0"/>
              <a:t>For other facilities, the physical conditions are in need of lots of TLC.</a:t>
            </a:r>
          </a:p>
        </p:txBody>
      </p:sp>
    </p:spTree>
  </p:cSld>
  <p:clrMapOvr>
    <a:masterClrMapping/>
  </p:clrMapOvr>
  <p:transition advClick="0" advTm="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p:cNvSpPr>
          <p:nvPr>
            <p:ph type="body" idx="1"/>
          </p:nvPr>
        </p:nvSpPr>
        <p:spPr>
          <a:xfrm>
            <a:off x="457200" y="1600200"/>
            <a:ext cx="3352800" cy="5105400"/>
          </a:xfrm>
        </p:spPr>
        <p:txBody>
          <a:bodyPr/>
          <a:lstStyle/>
          <a:p>
            <a:pPr eaLnBrk="1" hangingPunct="1">
              <a:lnSpc>
                <a:spcPct val="90000"/>
              </a:lnSpc>
            </a:pPr>
            <a:endParaRPr lang="en-US" altLang="en-US" smtClean="0"/>
          </a:p>
          <a:p>
            <a:pPr eaLnBrk="1" hangingPunct="1">
              <a:lnSpc>
                <a:spcPct val="90000"/>
              </a:lnSpc>
            </a:pPr>
            <a:endParaRPr lang="en-US" altLang="en-US" smtClean="0"/>
          </a:p>
          <a:p>
            <a:pPr eaLnBrk="1" hangingPunct="1">
              <a:lnSpc>
                <a:spcPct val="90000"/>
              </a:lnSpc>
            </a:pPr>
            <a:endParaRPr lang="en-US" altLang="en-US" smtClean="0"/>
          </a:p>
          <a:p>
            <a:pPr eaLnBrk="1" hangingPunct="1">
              <a:lnSpc>
                <a:spcPct val="90000"/>
              </a:lnSpc>
            </a:pPr>
            <a:endParaRPr lang="en-US" altLang="en-US" smtClean="0"/>
          </a:p>
          <a:p>
            <a:pPr eaLnBrk="1" hangingPunct="1">
              <a:lnSpc>
                <a:spcPct val="90000"/>
              </a:lnSpc>
            </a:pPr>
            <a:endParaRPr lang="en-US" altLang="en-US" smtClean="0"/>
          </a:p>
          <a:p>
            <a:pPr eaLnBrk="1" hangingPunct="1">
              <a:lnSpc>
                <a:spcPct val="90000"/>
              </a:lnSpc>
            </a:pPr>
            <a:r>
              <a:rPr lang="en-US" altLang="en-US" sz="2000" smtClean="0"/>
              <a:t>Work for 8 days </a:t>
            </a:r>
          </a:p>
          <a:p>
            <a:pPr eaLnBrk="1" hangingPunct="1">
              <a:lnSpc>
                <a:spcPct val="90000"/>
              </a:lnSpc>
            </a:pPr>
            <a:r>
              <a:rPr lang="en-US" altLang="en-US" sz="2000" smtClean="0"/>
              <a:t>Enjoy evenings and weekends with cultural activities. Yes, there is free time.</a:t>
            </a:r>
          </a:p>
          <a:p>
            <a:pPr eaLnBrk="1" hangingPunct="1">
              <a:lnSpc>
                <a:spcPct val="90000"/>
              </a:lnSpc>
            </a:pPr>
            <a:r>
              <a:rPr lang="en-US" altLang="en-US" sz="2000" smtClean="0"/>
              <a:t>The state crime rate is lower than the rate in Wyoming</a:t>
            </a:r>
          </a:p>
        </p:txBody>
      </p:sp>
      <p:pic>
        <p:nvPicPr>
          <p:cNvPr id="25603" name="Picture 6" descr="n12323586_39294466_314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81000"/>
            <a:ext cx="35528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9" descr="Dec 2008- Merida Mexico 053"/>
          <p:cNvPicPr>
            <a:picLocks noChangeAspect="1" noChangeArrowheads="1"/>
          </p:cNvPicPr>
          <p:nvPr>
            <p:ph type="title" idx="4294967295"/>
          </p:nvPr>
        </p:nvPicPr>
        <p:blipFill>
          <a:blip r:embed="rId5">
            <a:extLst>
              <a:ext uri="{28A0092B-C50C-407E-A947-70E740481C1C}">
                <a14:useLocalDpi xmlns:a14="http://schemas.microsoft.com/office/drawing/2010/main" val="0"/>
              </a:ext>
            </a:extLst>
          </a:blip>
          <a:srcRect/>
          <a:stretch>
            <a:fillRect/>
          </a:stretch>
        </p:blipFill>
        <p:spPr>
          <a:xfrm>
            <a:off x="922338" y="274638"/>
            <a:ext cx="2659062" cy="3546475"/>
          </a:xfrm>
        </p:spPr>
      </p:pic>
      <p:pic>
        <p:nvPicPr>
          <p:cNvPr id="25605" name="Picture 6" descr="yucatecan dancing.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3509963"/>
            <a:ext cx="4191000"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267200" cy="2057400"/>
          </a:xfrm>
          <a:ln>
            <a:miter lim="800000"/>
            <a:headEnd/>
            <a:tailEnd/>
          </a:ln>
          <a:extLst/>
        </p:spPr>
        <p:txBody>
          <a:bodyPr rtlCol="0">
            <a:normAutofit/>
            <a:scene3d>
              <a:camera prst="isometricOffAxis1Right"/>
              <a:lightRig rig="threePt" dir="t"/>
            </a:scene3d>
          </a:bodyPr>
          <a:lstStyle/>
          <a:p>
            <a:pPr eaLnBrk="1" fontAlgn="auto" hangingPunct="1">
              <a:spcAft>
                <a:spcPts val="0"/>
              </a:spcAft>
              <a:defRPr/>
            </a:pPr>
            <a:r>
              <a:rPr lang="en-US" dirty="0" smtClean="0">
                <a:solidFill>
                  <a:srgbClr val="002060"/>
                </a:solidFill>
                <a:effectLst>
                  <a:glow rad="63500">
                    <a:schemeClr val="accent3">
                      <a:satMod val="175000"/>
                      <a:alpha val="40000"/>
                    </a:schemeClr>
                  </a:glow>
                </a:effectLst>
              </a:rPr>
              <a:t>Almost too much to do</a:t>
            </a:r>
            <a:endParaRPr lang="en-US" dirty="0">
              <a:solidFill>
                <a:srgbClr val="002060"/>
              </a:solidFill>
              <a:effectLst>
                <a:glow rad="63500">
                  <a:schemeClr val="accent3">
                    <a:satMod val="175000"/>
                    <a:alpha val="40000"/>
                  </a:schemeClr>
                </a:glow>
              </a:effectLst>
            </a:endParaRPr>
          </a:p>
        </p:txBody>
      </p:sp>
      <p:pic>
        <p:nvPicPr>
          <p:cNvPr id="27651" name="Picture 3" descr="Tall white Gringas at Dzibi.jpg"/>
          <p:cNvPicPr>
            <a:picLocks noChangeAspect="1"/>
          </p:cNvPicPr>
          <p:nvPr/>
        </p:nvPicPr>
        <p:blipFill>
          <a:blip r:embed="rId3">
            <a:extLst>
              <a:ext uri="{28A0092B-C50C-407E-A947-70E740481C1C}">
                <a14:useLocalDpi xmlns:a14="http://schemas.microsoft.com/office/drawing/2010/main" val="0"/>
              </a:ext>
            </a:extLst>
          </a:blip>
          <a:srcRect l="10831" t="9026" r="28520"/>
          <a:stretch>
            <a:fillRect/>
          </a:stretch>
        </p:blipFill>
        <p:spPr bwMode="auto">
          <a:xfrm>
            <a:off x="0" y="2057400"/>
            <a:ext cx="4267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5" descr="SL370424.JPG"/>
          <p:cNvPicPr>
            <a:picLocks noChangeAspect="1"/>
          </p:cNvPicPr>
          <p:nvPr/>
        </p:nvPicPr>
        <p:blipFill>
          <a:blip r:embed="rId4">
            <a:extLst>
              <a:ext uri="{28A0092B-C50C-407E-A947-70E740481C1C}">
                <a14:useLocalDpi xmlns:a14="http://schemas.microsoft.com/office/drawing/2010/main" val="0"/>
              </a:ext>
            </a:extLst>
          </a:blip>
          <a:srcRect l="999"/>
          <a:stretch>
            <a:fillRect/>
          </a:stretch>
        </p:blipFill>
        <p:spPr bwMode="auto">
          <a:xfrm>
            <a:off x="4114800" y="3048000"/>
            <a:ext cx="5029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6" descr="progreso profs.jpg"/>
          <p:cNvPicPr>
            <a:picLocks noChangeAspect="1"/>
          </p:cNvPicPr>
          <p:nvPr/>
        </p:nvPicPr>
        <p:blipFill>
          <a:blip r:embed="rId5">
            <a:extLst>
              <a:ext uri="{28A0092B-C50C-407E-A947-70E740481C1C}">
                <a14:useLocalDpi xmlns:a14="http://schemas.microsoft.com/office/drawing/2010/main" val="0"/>
              </a:ext>
            </a:extLst>
          </a:blip>
          <a:srcRect l="-591" t="18533"/>
          <a:stretch>
            <a:fillRect/>
          </a:stretch>
        </p:blipFill>
        <p:spPr bwMode="auto">
          <a:xfrm>
            <a:off x="4114800" y="0"/>
            <a:ext cx="5029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title"/>
          </p:nvPr>
        </p:nvSpPr>
        <p:spPr>
          <a:xfrm>
            <a:off x="381000" y="381000"/>
            <a:ext cx="8229600" cy="685800"/>
          </a:xfrm>
        </p:spPr>
        <p:txBody>
          <a:bodyPr/>
          <a:lstStyle/>
          <a:p>
            <a:pPr eaLnBrk="1" hangingPunct="1"/>
            <a:r>
              <a:rPr lang="en-US" altLang="en-US" sz="2400" b="1" smtClean="0"/>
              <a:t>The Weekend</a:t>
            </a:r>
          </a:p>
        </p:txBody>
      </p:sp>
      <p:sp>
        <p:nvSpPr>
          <p:cNvPr id="29699" name="Text Placeholder 1"/>
          <p:cNvSpPr>
            <a:spLocks noGrp="1"/>
          </p:cNvSpPr>
          <p:nvPr>
            <p:ph type="body" idx="1"/>
          </p:nvPr>
        </p:nvSpPr>
        <p:spPr>
          <a:xfrm>
            <a:off x="457200" y="1066800"/>
            <a:ext cx="4040188" cy="762000"/>
          </a:xfrm>
        </p:spPr>
        <p:txBody>
          <a:bodyPr/>
          <a:lstStyle/>
          <a:p>
            <a:r>
              <a:rPr lang="en-US" altLang="en-US" smtClean="0"/>
              <a:t>Dzibichaltum: Saturday</a:t>
            </a:r>
          </a:p>
        </p:txBody>
      </p:sp>
      <p:sp>
        <p:nvSpPr>
          <p:cNvPr id="29700" name="Content Placeholder 2"/>
          <p:cNvSpPr>
            <a:spLocks noGrp="1"/>
          </p:cNvSpPr>
          <p:nvPr>
            <p:ph sz="half" idx="2"/>
          </p:nvPr>
        </p:nvSpPr>
        <p:spPr>
          <a:xfrm>
            <a:off x="457200" y="1905000"/>
            <a:ext cx="4040188" cy="4221163"/>
          </a:xfrm>
        </p:spPr>
        <p:txBody>
          <a:bodyPr/>
          <a:lstStyle/>
          <a:p>
            <a:r>
              <a:rPr lang="en-US" altLang="en-US" smtClean="0"/>
              <a:t>Older than Chichen Itza</a:t>
            </a:r>
          </a:p>
          <a:p>
            <a:r>
              <a:rPr lang="en-US" altLang="en-US" smtClean="0"/>
              <a:t>Museum + Cenote</a:t>
            </a:r>
          </a:p>
        </p:txBody>
      </p:sp>
      <p:sp>
        <p:nvSpPr>
          <p:cNvPr id="29701" name="Text Placeholder 3"/>
          <p:cNvSpPr>
            <a:spLocks noGrp="1"/>
          </p:cNvSpPr>
          <p:nvPr>
            <p:ph type="body" sz="quarter" idx="3"/>
          </p:nvPr>
        </p:nvSpPr>
        <p:spPr>
          <a:xfrm>
            <a:off x="4645025" y="1219200"/>
            <a:ext cx="4041775" cy="609600"/>
          </a:xfrm>
        </p:spPr>
        <p:txBody>
          <a:bodyPr/>
          <a:lstStyle/>
          <a:p>
            <a:r>
              <a:rPr lang="en-US" altLang="en-US" smtClean="0"/>
              <a:t>Celestun: Sunday</a:t>
            </a:r>
          </a:p>
        </p:txBody>
      </p:sp>
      <p:sp>
        <p:nvSpPr>
          <p:cNvPr id="29702" name="Content Placeholder 4"/>
          <p:cNvSpPr>
            <a:spLocks noGrp="1"/>
          </p:cNvSpPr>
          <p:nvPr>
            <p:ph sz="quarter" idx="4"/>
          </p:nvPr>
        </p:nvSpPr>
        <p:spPr>
          <a:xfrm>
            <a:off x="4645025" y="1905000"/>
            <a:ext cx="4041775" cy="4221163"/>
          </a:xfrm>
        </p:spPr>
        <p:txBody>
          <a:bodyPr/>
          <a:lstStyle/>
          <a:p>
            <a:r>
              <a:rPr lang="en-US" altLang="en-US" smtClean="0"/>
              <a:t>Small beach town with biosphere reserve</a:t>
            </a:r>
          </a:p>
          <a:p>
            <a:r>
              <a:rPr lang="en-US" altLang="en-US" smtClean="0"/>
              <a:t>Flamingoes + beach time</a:t>
            </a:r>
          </a:p>
        </p:txBody>
      </p:sp>
      <p:pic>
        <p:nvPicPr>
          <p:cNvPr id="29703" name="Picture 7" descr="47b7cc32b3127cce985488f8c3e500000027100AaNmzNizbOW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13" y="3276600"/>
            <a:ext cx="4330700" cy="319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5" descr="http://tse1.mm.bing.net/th?&amp;id=JN.xayBakZ3%2bIRo94MylVRzvA&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562350"/>
            <a:ext cx="3851275"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5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Cenote we drew quite a crow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0"/>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2" descr="teya swing.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8288" y="38100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cab ride in mx.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5175" y="3684588"/>
            <a:ext cx="4035425" cy="302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Placeholder 4"/>
          <p:cNvSpPr>
            <a:spLocks noGrp="1"/>
          </p:cNvSpPr>
          <p:nvPr>
            <p:ph type="body" sz="half" idx="2"/>
          </p:nvPr>
        </p:nvSpPr>
        <p:spPr>
          <a:xfrm>
            <a:off x="533400" y="381000"/>
            <a:ext cx="2932113" cy="5745163"/>
          </a:xfrm>
        </p:spPr>
        <p:txBody>
          <a:bodyPr/>
          <a:lstStyle/>
          <a:p>
            <a:r>
              <a:rPr lang="en-US" altLang="en-US" sz="2400" smtClean="0"/>
              <a:t>Swimming in crystal clear cenotes is a great way to cool off!  </a:t>
            </a:r>
          </a:p>
          <a:p>
            <a:r>
              <a:rPr lang="en-US" altLang="en-US" sz="2400" smtClean="0"/>
              <a:t>Spending time with classmates and</a:t>
            </a:r>
          </a:p>
          <a:p>
            <a:r>
              <a:rPr lang="en-US" altLang="en-US" sz="2400" smtClean="0"/>
              <a:t>faculty is an unforgettable experience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511175" y="334963"/>
            <a:ext cx="8229600" cy="1646237"/>
          </a:xfrm>
        </p:spPr>
        <p:txBody>
          <a:bodyPr/>
          <a:lstStyle/>
          <a:p>
            <a:pPr eaLnBrk="1" hangingPunct="1"/>
            <a:r>
              <a:rPr lang="en-US" altLang="en-US" smtClean="0"/>
              <a:t>Mérida, Mexico</a:t>
            </a:r>
            <a:br>
              <a:rPr lang="en-US" altLang="en-US" smtClean="0"/>
            </a:br>
            <a:r>
              <a:rPr lang="en-US" altLang="en-US" sz="3200" smtClean="0"/>
              <a:t>City of over 800,000</a:t>
            </a:r>
            <a:br>
              <a:rPr lang="en-US" altLang="en-US" sz="3200" smtClean="0"/>
            </a:br>
            <a:r>
              <a:rPr lang="en-US" altLang="en-US" sz="3200" smtClean="0"/>
              <a:t>Capital of the state of Yucatan</a:t>
            </a:r>
            <a:br>
              <a:rPr lang="en-US" altLang="en-US" sz="3200" smtClean="0"/>
            </a:br>
            <a:r>
              <a:rPr lang="en-US" altLang="en-US" sz="3200" smtClean="0"/>
              <a:t>UNESCO World Heritage Site</a:t>
            </a:r>
          </a:p>
        </p:txBody>
      </p:sp>
      <p:grpSp>
        <p:nvGrpSpPr>
          <p:cNvPr id="4099" name="Group 4"/>
          <p:cNvGrpSpPr>
            <a:grpSpLocks/>
          </p:cNvGrpSpPr>
          <p:nvPr/>
        </p:nvGrpSpPr>
        <p:grpSpPr bwMode="auto">
          <a:xfrm>
            <a:off x="484188" y="2309813"/>
            <a:ext cx="4087812" cy="4175125"/>
            <a:chOff x="1544638" y="1295400"/>
            <a:chExt cx="6075362" cy="5181600"/>
          </a:xfrm>
        </p:grpSpPr>
        <p:pic>
          <p:nvPicPr>
            <p:cNvPr id="4101" name="Picture 6" descr="merida map.gif"/>
            <p:cNvPicPr>
              <a:picLocks noChangeAspect="1"/>
            </p:cNvPicPr>
            <p:nvPr/>
          </p:nvPicPr>
          <p:blipFill>
            <a:blip r:embed="rId3">
              <a:extLst>
                <a:ext uri="{28A0092B-C50C-407E-A947-70E740481C1C}">
                  <a14:useLocalDpi xmlns:a14="http://schemas.microsoft.com/office/drawing/2010/main" val="0"/>
                </a:ext>
              </a:extLst>
            </a:blip>
            <a:srcRect l="19246" t="1295"/>
            <a:stretch>
              <a:fillRect/>
            </a:stretch>
          </p:blipFill>
          <p:spPr bwMode="auto">
            <a:xfrm>
              <a:off x="1544638" y="1295400"/>
              <a:ext cx="6075362"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own Arrow 9"/>
            <p:cNvSpPr/>
            <p:nvPr/>
          </p:nvSpPr>
          <p:spPr>
            <a:xfrm>
              <a:off x="4800600" y="1752600"/>
              <a:ext cx="228600" cy="381000"/>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grpSp>
      <p:pic>
        <p:nvPicPr>
          <p:cNvPr id="4100" name="Picture 11" descr="47b7cc36b3127cce98548d74e12300000037100AaNmzNizbOWO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297113"/>
            <a:ext cx="4114800" cy="418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8229600" cy="715962"/>
          </a:xfrm>
        </p:spPr>
        <p:txBody>
          <a:bodyPr/>
          <a:lstStyle/>
          <a:p>
            <a:r>
              <a:rPr lang="en-US" altLang="en-US" smtClean="0"/>
              <a:t>Financing Overview</a:t>
            </a:r>
          </a:p>
        </p:txBody>
      </p:sp>
      <p:sp>
        <p:nvSpPr>
          <p:cNvPr id="32771" name="Content Placeholder 2"/>
          <p:cNvSpPr>
            <a:spLocks noGrp="1"/>
          </p:cNvSpPr>
          <p:nvPr>
            <p:ph idx="1"/>
          </p:nvPr>
        </p:nvSpPr>
        <p:spPr>
          <a:xfrm>
            <a:off x="228600" y="990600"/>
            <a:ext cx="8458200" cy="5638800"/>
          </a:xfrm>
        </p:spPr>
        <p:txBody>
          <a:bodyPr/>
          <a:lstStyle/>
          <a:p>
            <a:r>
              <a:rPr lang="en-US" altLang="en-US" sz="2400" smtClean="0"/>
              <a:t>All costs except airfare, personal spending and 3 dinners are included on the fall semester tuition bill, as a lab fee.  The trip fee will be ~ $1300.</a:t>
            </a:r>
          </a:p>
          <a:p>
            <a:r>
              <a:rPr lang="en-US" altLang="en-US" sz="2400" smtClean="0"/>
              <a:t>No money is paid prior to announcement of the exact fee.  Cancellation policy is explained in detail at that time. </a:t>
            </a:r>
          </a:p>
          <a:p>
            <a:r>
              <a:rPr lang="en-US" altLang="en-US" sz="2400" smtClean="0"/>
              <a:t>Trip fee includes lodging, interpreters, transportation to and from the airport and to and from work and group outings, guides and admission fees, breakfasts, lunches and most dinners, international health insurance</a:t>
            </a:r>
          </a:p>
          <a:p>
            <a:endParaRPr lang="en-US" altLang="en-US" sz="2400" smtClean="0"/>
          </a:p>
          <a:p>
            <a:r>
              <a:rPr lang="en-US" altLang="en-US" sz="2400" smtClean="0"/>
              <a:t>Air flights are booked and paid for by each student</a:t>
            </a:r>
          </a:p>
          <a:p>
            <a:endParaRPr lang="en-US" altLang="en-US" sz="2400" smtClean="0"/>
          </a:p>
          <a:p>
            <a:r>
              <a:rPr lang="en-US" altLang="en-US" sz="2400" smtClean="0"/>
              <a:t>Student fund raising has been done by each group</a:t>
            </a:r>
          </a:p>
        </p:txBody>
      </p:sp>
    </p:spTree>
  </p:cSld>
  <p:clrMapOvr>
    <a:masterClrMapping/>
  </p:clrMapOvr>
  <p:transition advClick="0" advTm="5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p:cNvSpPr>
            <a:spLocks noGrp="1"/>
          </p:cNvSpPr>
          <p:nvPr>
            <p:ph type="title"/>
          </p:nvPr>
        </p:nvSpPr>
        <p:spPr/>
        <p:txBody>
          <a:bodyPr/>
          <a:lstStyle/>
          <a:p>
            <a:r>
              <a:rPr lang="en-US" altLang="en-US" smtClean="0"/>
              <a:t>Resources</a:t>
            </a:r>
          </a:p>
        </p:txBody>
      </p:sp>
      <p:sp>
        <p:nvSpPr>
          <p:cNvPr id="4" name="Content Placeholder 3"/>
          <p:cNvSpPr>
            <a:spLocks noGrp="1"/>
          </p:cNvSpPr>
          <p:nvPr>
            <p:ph idx="1"/>
          </p:nvPr>
        </p:nvSpPr>
        <p:spPr/>
        <p:txBody>
          <a:bodyPr/>
          <a:lstStyle/>
          <a:p>
            <a:pPr>
              <a:defRPr/>
            </a:pPr>
            <a:r>
              <a:rPr lang="en-US" dirty="0" smtClean="0"/>
              <a:t>We stay at Casa </a:t>
            </a:r>
            <a:r>
              <a:rPr lang="en-US" dirty="0" err="1" smtClean="0"/>
              <a:t>Milsaps</a:t>
            </a:r>
            <a:r>
              <a:rPr lang="en-US" dirty="0" smtClean="0"/>
              <a:t>.  Provided: AC, Breakfast, food for packed lunches, daily room cleaning,  </a:t>
            </a:r>
            <a:r>
              <a:rPr lang="en-US" dirty="0"/>
              <a:t>l</a:t>
            </a:r>
            <a:r>
              <a:rPr lang="en-US" dirty="0" smtClean="0"/>
              <a:t>aundry, splash pool, roof top sitting area and more.  Check it out at</a:t>
            </a:r>
          </a:p>
          <a:p>
            <a:pPr marL="0" indent="0">
              <a:buFontTx/>
              <a:buNone/>
              <a:defRPr/>
            </a:pPr>
            <a:r>
              <a:rPr lang="en-US" dirty="0" smtClean="0">
                <a:hlinkClick r:id="rId2"/>
              </a:rPr>
              <a:t>http://www.casamillsapsmerida.com/</a:t>
            </a:r>
            <a:endParaRPr lang="en-US" dirty="0"/>
          </a:p>
          <a:p>
            <a:pPr>
              <a:defRPr/>
            </a:pPr>
            <a:r>
              <a:rPr lang="en-US" dirty="0" smtClean="0"/>
              <a:t>This site has a wealth of information about Merida and Yucatan</a:t>
            </a:r>
            <a:endParaRPr lang="en-US" dirty="0"/>
          </a:p>
          <a:p>
            <a:pPr marL="0" indent="0">
              <a:buFont typeface="Arial" charset="0"/>
              <a:buNone/>
              <a:defRPr/>
            </a:pPr>
            <a:r>
              <a:rPr lang="en-US" dirty="0" smtClean="0">
                <a:hlinkClick r:id="rId3"/>
              </a:rPr>
              <a:t>http://merida.gob.mx/turismo/index_in.htm</a:t>
            </a:r>
            <a:endParaRPr lang="en-US" dirty="0" smtClean="0"/>
          </a:p>
          <a:p>
            <a:pPr>
              <a:defRPr/>
            </a:pP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5"/>
          <p:cNvSpPr>
            <a:spLocks noGrp="1"/>
          </p:cNvSpPr>
          <p:nvPr>
            <p:ph type="title"/>
          </p:nvPr>
        </p:nvSpPr>
        <p:spPr>
          <a:xfrm>
            <a:off x="457200" y="307975"/>
            <a:ext cx="8229600" cy="606425"/>
          </a:xfrm>
        </p:spPr>
        <p:txBody>
          <a:bodyPr/>
          <a:lstStyle/>
          <a:p>
            <a:r>
              <a:rPr lang="en-US" altLang="en-US" sz="2800" b="1" smtClean="0"/>
              <a:t>Safety Details</a:t>
            </a:r>
            <a:br>
              <a:rPr lang="en-US" altLang="en-US" sz="2800" b="1" smtClean="0"/>
            </a:br>
            <a:r>
              <a:rPr lang="en-US" altLang="en-US" sz="2800" b="1" smtClean="0"/>
              <a:t>1of 3 slides</a:t>
            </a:r>
          </a:p>
        </p:txBody>
      </p:sp>
      <p:sp>
        <p:nvSpPr>
          <p:cNvPr id="17411" name="Rectangle 4"/>
          <p:cNvSpPr>
            <a:spLocks noChangeArrowheads="1"/>
          </p:cNvSpPr>
          <p:nvPr/>
        </p:nvSpPr>
        <p:spPr bwMode="auto">
          <a:xfrm>
            <a:off x="228600" y="1066800"/>
            <a:ext cx="86868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buFontTx/>
              <a:buAutoNum type="arabicPeriod"/>
              <a:defRPr/>
            </a:pPr>
            <a:r>
              <a:rPr lang="en-US" altLang="en-US" dirty="0" smtClean="0"/>
              <a:t>OSU will not permit trips to be taken if there is a known security or safety risk.</a:t>
            </a:r>
          </a:p>
          <a:p>
            <a:pPr marL="342900" indent="-342900" eaLnBrk="1" hangingPunct="1">
              <a:buFontTx/>
              <a:buAutoNum type="arabicPeriod"/>
              <a:defRPr/>
            </a:pPr>
            <a:endParaRPr lang="en-US" altLang="en-US" dirty="0" smtClean="0"/>
          </a:p>
          <a:p>
            <a:pPr eaLnBrk="1" hangingPunct="1">
              <a:defRPr/>
            </a:pPr>
            <a:r>
              <a:rPr lang="en-US" altLang="en-US" dirty="0" smtClean="0"/>
              <a:t>2. OSU’s Office of International Affairs (OIA) assists in trip planning. They keep the course faculty informed about safety concerns.  </a:t>
            </a:r>
          </a:p>
          <a:p>
            <a:pPr eaLnBrk="1" hangingPunct="1">
              <a:defRPr/>
            </a:pPr>
            <a:endParaRPr lang="en-US" altLang="en-US" dirty="0" smtClean="0"/>
          </a:p>
          <a:p>
            <a:pPr eaLnBrk="1" hangingPunct="1">
              <a:defRPr/>
            </a:pPr>
            <a:r>
              <a:rPr lang="en-US" altLang="en-US" dirty="0" smtClean="0"/>
              <a:t>3. OIA provides training for faculty in emergency procedures. The faculty has access to emergency phone contact with OSU on a 24-7 basis.  </a:t>
            </a:r>
          </a:p>
          <a:p>
            <a:pPr eaLnBrk="1" hangingPunct="1">
              <a:defRPr/>
            </a:pPr>
            <a:endParaRPr lang="en-US" altLang="en-US" dirty="0" smtClean="0"/>
          </a:p>
          <a:p>
            <a:pPr eaLnBrk="1" hangingPunct="1">
              <a:defRPr/>
            </a:pPr>
            <a:r>
              <a:rPr lang="en-US" altLang="en-US" dirty="0" smtClean="0"/>
              <a:t>4. All students complete a required OIA orientation that includes emergency procedures. Each student receives written safety tips in the orientation booklet. </a:t>
            </a:r>
          </a:p>
          <a:p>
            <a:pPr eaLnBrk="1" hangingPunct="1">
              <a:defRPr/>
            </a:pPr>
            <a:endParaRPr lang="en-US" altLang="en-US" dirty="0" smtClean="0"/>
          </a:p>
          <a:p>
            <a:pPr eaLnBrk="1" hangingPunct="1">
              <a:defRPr/>
            </a:pPr>
            <a:r>
              <a:rPr lang="en-US" altLang="en-US" dirty="0" smtClean="0"/>
              <a:t>5. Each student and faculty on the trip must register with the US State Department prior to departure. OIA ensures that no one is on the trip without completing this registration.  The State Department notifies travelers in case of changes in risk, including weather and security, should that be needed and so serves to assist the traveler should they have any problems related to lost passports or significant health problems.  There is a US consultant office in Merida.</a:t>
            </a:r>
          </a:p>
          <a:p>
            <a:pPr eaLnBrk="1" hangingPunct="1">
              <a:defRPr/>
            </a:pPr>
            <a:endParaRPr lang="en-US" altLang="en-US" dirty="0" smtClean="0"/>
          </a:p>
          <a:p>
            <a:pPr eaLnBrk="1" hangingPunct="1">
              <a:defRPr/>
            </a:pPr>
            <a:endParaRPr lang="en-US" altLang="en-US" dirty="0" smtClean="0"/>
          </a:p>
          <a:p>
            <a:pPr eaLnBrk="1" hangingPunct="1">
              <a:defRPr/>
            </a:pPr>
            <a:endParaRPr lang="en-US" altLang="en-US" dirty="0"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96863"/>
            <a:ext cx="8229600" cy="1143000"/>
          </a:xfrm>
        </p:spPr>
        <p:txBody>
          <a:bodyPr/>
          <a:lstStyle/>
          <a:p>
            <a:r>
              <a:rPr lang="en-US" altLang="en-US" sz="3200" b="1" smtClean="0"/>
              <a:t>Safety, 2 of 3</a:t>
            </a:r>
          </a:p>
        </p:txBody>
      </p:sp>
      <p:sp>
        <p:nvSpPr>
          <p:cNvPr id="35843" name="Rectangle 2"/>
          <p:cNvSpPr>
            <a:spLocks noChangeArrowheads="1"/>
          </p:cNvSpPr>
          <p:nvPr/>
        </p:nvSpPr>
        <p:spPr bwMode="auto">
          <a:xfrm>
            <a:off x="381000" y="1447800"/>
            <a:ext cx="83820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cs typeface="Arial" panose="020B0604020202020204" pitchFamily="34" charset="0"/>
              </a:rPr>
              <a:t>6. Merida is the safest capital city of any state in Mexico and has been for some years.  Merida, the capital of the state of Yucatan, has the lowest crime rate of any state capital in Mexico.  We have had wonderful uneventful trips and never had any concerns about safety.  </a:t>
            </a:r>
          </a:p>
          <a:p>
            <a:pPr eaLnBrk="1" hangingPunct="1">
              <a:spcBef>
                <a:spcPct val="0"/>
              </a:spcBef>
              <a:buFontTx/>
              <a:buNone/>
            </a:pPr>
            <a:r>
              <a:rPr lang="en-US" altLang="en-US" sz="1800">
                <a:cs typeface="Arial" panose="020B0604020202020204" pitchFamily="34" charset="0"/>
              </a:rPr>
              <a:t>7.  There is a police presence in and around the city.  Vviolence is a very rare occurrence. The violence that continues to receive so much publicity in the US has been mainly in the states that border on the US, Mexico City, Acapulco and to a lesser degree in the state of Quintana Roo on the southern coast of the Yucatan Peninsula where Cancun is located.   Merida continues to be as safe as many, many places in the US.   In 2010 an article in the NY Times reported that the incidence of violent crimes in the state of Yucatan was less than in the state of Wyoming. </a:t>
            </a:r>
          </a:p>
          <a:p>
            <a:pPr eaLnBrk="1" hangingPunct="1">
              <a:spcBef>
                <a:spcPct val="0"/>
              </a:spcBef>
              <a:buFontTx/>
              <a:buNone/>
            </a:pPr>
            <a:r>
              <a:rPr lang="en-US" altLang="en-US" sz="1800">
                <a:cs typeface="Arial" panose="020B0604020202020204" pitchFamily="34" charset="0"/>
              </a:rPr>
              <a:t>8. For updates on travel topics, including safety of areas in Mexico the US State Department website is an excellent source of current information.  </a:t>
            </a:r>
            <a:r>
              <a:rPr lang="en-US" altLang="en-US" sz="1800" u="sng">
                <a:cs typeface="Arial" panose="020B0604020202020204" pitchFamily="34" charset="0"/>
                <a:hlinkClick r:id="rId2"/>
              </a:rPr>
              <a:t>http://www.state.gov/travel/</a:t>
            </a:r>
            <a:r>
              <a:rPr lang="en-US" altLang="en-US" sz="1800">
                <a:cs typeface="Arial" panose="020B0604020202020204" pitchFamily="34" charset="0"/>
              </a:rPr>
              <a:t>  OIA and course faculty receive regular updates from the US State Department about warnings for Mexico.  Warnings have not been posted for the state of Yucatan.</a:t>
            </a:r>
          </a:p>
          <a:p>
            <a:pPr eaLnBrk="1" hangingPunct="1">
              <a:spcBef>
                <a:spcPct val="0"/>
              </a:spcBef>
              <a:buFontTx/>
              <a:buNone/>
            </a:pPr>
            <a:endParaRPr lang="en-US" altLang="en-US" sz="180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2"/>
          <p:cNvSpPr>
            <a:spLocks noGrp="1"/>
          </p:cNvSpPr>
          <p:nvPr>
            <p:ph type="title"/>
          </p:nvPr>
        </p:nvSpPr>
        <p:spPr>
          <a:xfrm>
            <a:off x="457200" y="274638"/>
            <a:ext cx="8229600" cy="792162"/>
          </a:xfrm>
        </p:spPr>
        <p:txBody>
          <a:bodyPr/>
          <a:lstStyle/>
          <a:p>
            <a:r>
              <a:rPr lang="en-US" altLang="en-US" sz="3200" b="1" smtClean="0"/>
              <a:t>Safety, 3 of 3</a:t>
            </a:r>
          </a:p>
        </p:txBody>
      </p:sp>
      <p:sp>
        <p:nvSpPr>
          <p:cNvPr id="36867" name="Rectangle 3"/>
          <p:cNvSpPr>
            <a:spLocks noChangeArrowheads="1"/>
          </p:cNvSpPr>
          <p:nvPr/>
        </p:nvSpPr>
        <p:spPr bwMode="auto">
          <a:xfrm>
            <a:off x="609600" y="1066800"/>
            <a:ext cx="8153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cs typeface="Arial" panose="020B0604020202020204" pitchFamily="34" charset="0"/>
              </a:rPr>
              <a:t>9. Our housing in Merida is a very safe location in an area that has some residences and small businesses. The neighborhood is within a few blocks of luxury hotels and central historic area of the city. Casa Millsaps, </a:t>
            </a:r>
            <a:r>
              <a:rPr lang="en-US" altLang="en-US" sz="1800">
                <a:cs typeface="Arial" panose="020B0604020202020204" pitchFamily="34" charset="0"/>
                <a:hlinkClick r:id="rId2"/>
              </a:rPr>
              <a:t>http://www.casamillsapsmerida.com/location.php</a:t>
            </a:r>
            <a:endParaRPr lang="en-US" altLang="en-US" sz="1800">
              <a:cs typeface="Arial" panose="020B0604020202020204" pitchFamily="34" charset="0"/>
            </a:endParaRPr>
          </a:p>
          <a:p>
            <a:pPr eaLnBrk="1" hangingPunct="1">
              <a:spcBef>
                <a:spcPct val="0"/>
              </a:spcBef>
              <a:buFontTx/>
              <a:buNone/>
            </a:pPr>
            <a:r>
              <a:rPr lang="en-US" altLang="en-US" sz="1800">
                <a:cs typeface="Arial" panose="020B0604020202020204" pitchFamily="34" charset="0"/>
              </a:rPr>
              <a:t> is owned and operated by Millsaps University in Jackson, MS.  It is located on a quiet street is secured with a locked gate. There is an manager who assists our group in maintaining a safe environment within the house and the city. </a:t>
            </a:r>
          </a:p>
          <a:p>
            <a:pPr eaLnBrk="1" hangingPunct="1">
              <a:spcBef>
                <a:spcPct val="0"/>
              </a:spcBef>
              <a:buFontTx/>
              <a:buNone/>
            </a:pPr>
            <a:r>
              <a:rPr lang="en-US" altLang="en-US" sz="1800">
                <a:cs typeface="Arial" panose="020B0604020202020204" pitchFamily="34" charset="0"/>
              </a:rPr>
              <a:t>Casa Millsaps has a direct phone line to the US which is available to us.  </a:t>
            </a:r>
          </a:p>
          <a:p>
            <a:pPr eaLnBrk="1" hangingPunct="1">
              <a:spcBef>
                <a:spcPct val="0"/>
              </a:spcBef>
              <a:buFontTx/>
              <a:buNone/>
            </a:pPr>
            <a:endParaRPr lang="en-US" altLang="en-US" sz="1800">
              <a:cs typeface="Arial" panose="020B0604020202020204" pitchFamily="34" charset="0"/>
            </a:endParaRPr>
          </a:p>
          <a:p>
            <a:pPr eaLnBrk="1" hangingPunct="1">
              <a:spcBef>
                <a:spcPct val="0"/>
              </a:spcBef>
              <a:buFontTx/>
              <a:buNone/>
            </a:pPr>
            <a:r>
              <a:rPr lang="en-US" altLang="en-US" sz="1800">
                <a:cs typeface="Arial" panose="020B0604020202020204" pitchFamily="34" charset="0"/>
              </a:rPr>
              <a:t>10.We take precautions to safeguard all members of the group that include:  traveling in groups of at least 3 during the day and evening, ensuring the exterior door at Millsaps is locked 24 hrs a day, keeping all possessions locked in car trunks when we are not in the cars, traveling on well traveled major roads to work each day and wearing conservative dress.   On the first day, the course faculty reviews safety information with the students and reiterates this information throughout our trip.</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229600" cy="715962"/>
          </a:xfrm>
        </p:spPr>
        <p:txBody>
          <a:bodyPr/>
          <a:lstStyle/>
          <a:p>
            <a:r>
              <a:rPr lang="en-US" altLang="en-US" sz="3200" b="1" smtClean="0"/>
              <a:t>Facts to Get Started</a:t>
            </a:r>
          </a:p>
        </p:txBody>
      </p:sp>
      <p:sp>
        <p:nvSpPr>
          <p:cNvPr id="3" name="Content Placeholder 2"/>
          <p:cNvSpPr>
            <a:spLocks noGrp="1"/>
          </p:cNvSpPr>
          <p:nvPr>
            <p:ph idx="1"/>
          </p:nvPr>
        </p:nvSpPr>
        <p:spPr>
          <a:xfrm>
            <a:off x="457200" y="990600"/>
            <a:ext cx="8229600" cy="5638800"/>
          </a:xfrm>
          <a:extLst/>
        </p:spPr>
        <p:txBody>
          <a:bodyPr/>
          <a:lstStyle/>
          <a:p>
            <a:pPr marL="0" indent="0">
              <a:buFontTx/>
              <a:buNone/>
              <a:defRPr/>
            </a:pPr>
            <a:r>
              <a:rPr lang="en-US" sz="2400" dirty="0" smtClean="0"/>
              <a:t>Class of 2020 will be eligible for the trip in Dec. 2019</a:t>
            </a:r>
          </a:p>
          <a:p>
            <a:pPr marL="0" indent="0">
              <a:buFontTx/>
              <a:buNone/>
              <a:defRPr/>
            </a:pPr>
            <a:r>
              <a:rPr lang="en-US" sz="2400" dirty="0"/>
              <a:t>	</a:t>
            </a:r>
            <a:r>
              <a:rPr lang="en-US" sz="2400" dirty="0" smtClean="0"/>
              <a:t>Departure- Tuesday after Thanksgiving</a:t>
            </a:r>
          </a:p>
          <a:p>
            <a:pPr marL="0" indent="0">
              <a:buFontTx/>
              <a:buNone/>
              <a:defRPr/>
            </a:pPr>
            <a:r>
              <a:rPr lang="en-US" sz="2400" dirty="0"/>
              <a:t>	</a:t>
            </a:r>
            <a:r>
              <a:rPr lang="en-US" sz="2400" dirty="0" smtClean="0"/>
              <a:t>Return- 2</a:t>
            </a:r>
            <a:r>
              <a:rPr lang="en-US" sz="2400" baseline="30000" dirty="0" smtClean="0"/>
              <a:t>nd</a:t>
            </a:r>
            <a:r>
              <a:rPr lang="en-US" sz="2400" dirty="0" smtClean="0"/>
              <a:t> Saturday in December (nighttime)</a:t>
            </a:r>
          </a:p>
          <a:p>
            <a:pPr marL="0" indent="0">
              <a:buFontTx/>
              <a:buNone/>
              <a:defRPr/>
            </a:pPr>
            <a:r>
              <a:rPr lang="en-US" sz="2400" dirty="0" smtClean="0"/>
              <a:t>Application process will be explained and occur during Fall Admission to the course is by application only.</a:t>
            </a:r>
          </a:p>
          <a:p>
            <a:pPr marL="0" indent="0">
              <a:buFontTx/>
              <a:buNone/>
              <a:defRPr/>
            </a:pPr>
            <a:r>
              <a:rPr lang="en-US" altLang="en-US" sz="2400" dirty="0" smtClean="0"/>
              <a:t>7700S </a:t>
            </a:r>
            <a:r>
              <a:rPr lang="en-US" altLang="en-US" sz="2400" b="1" i="1" dirty="0" smtClean="0">
                <a:solidFill>
                  <a:srgbClr val="00B000"/>
                </a:solidFill>
                <a:hlinkClick r:id="rId2"/>
              </a:rPr>
              <a:t>students/service-learning/pages/index.aspx</a:t>
            </a:r>
            <a:endParaRPr lang="en-US" altLang="en-US" sz="2400" b="1" i="1" dirty="0" smtClean="0">
              <a:solidFill>
                <a:srgbClr val="00B000"/>
              </a:solidFill>
            </a:endParaRPr>
          </a:p>
          <a:p>
            <a:pPr eaLnBrk="1" hangingPunct="1">
              <a:lnSpc>
                <a:spcPct val="80000"/>
              </a:lnSpc>
              <a:defRPr/>
            </a:pPr>
            <a:endParaRPr lang="en-US" altLang="en-US" sz="2400" b="1" i="1" dirty="0" smtClean="0">
              <a:solidFill>
                <a:srgbClr val="00B000"/>
              </a:solidFill>
            </a:endParaRPr>
          </a:p>
          <a:p>
            <a:pPr eaLnBrk="1" hangingPunct="1">
              <a:lnSpc>
                <a:spcPct val="80000"/>
              </a:lnSpc>
              <a:defRPr/>
            </a:pPr>
            <a:r>
              <a:rPr lang="en-US" altLang="en-US" sz="2400" b="1" i="1" dirty="0" smtClean="0">
                <a:solidFill>
                  <a:srgbClr val="00B000"/>
                </a:solidFill>
              </a:rPr>
              <a:t>The last 3 slides contain safety information</a:t>
            </a:r>
          </a:p>
          <a:p>
            <a:pPr eaLnBrk="1" hangingPunct="1">
              <a:lnSpc>
                <a:spcPct val="80000"/>
              </a:lnSpc>
              <a:defRPr/>
            </a:pPr>
            <a:endParaRPr lang="en-US" altLang="en-US" sz="2400" b="1" i="1" dirty="0" smtClean="0">
              <a:solidFill>
                <a:srgbClr val="00B000"/>
              </a:solidFill>
            </a:endParaRPr>
          </a:p>
          <a:p>
            <a:pPr eaLnBrk="1" hangingPunct="1">
              <a:lnSpc>
                <a:spcPct val="80000"/>
              </a:lnSpc>
              <a:defRPr/>
            </a:pPr>
            <a:r>
              <a:rPr lang="en-US" sz="2400" b="1" i="1" dirty="0" smtClean="0">
                <a:solidFill>
                  <a:srgbClr val="00B000"/>
                </a:solidFill>
              </a:rPr>
              <a:t>For more information or questions, contact Anne </a:t>
            </a:r>
            <a:r>
              <a:rPr lang="en-US" sz="2400" b="1" i="1" dirty="0" err="1" smtClean="0">
                <a:solidFill>
                  <a:srgbClr val="00B000"/>
                </a:solidFill>
              </a:rPr>
              <a:t>Kloos</a:t>
            </a:r>
            <a:r>
              <a:rPr lang="en-US" sz="2400" b="1" i="1" dirty="0" smtClean="0">
                <a:solidFill>
                  <a:srgbClr val="00B000"/>
                </a:solidFill>
              </a:rPr>
              <a:t>, anne.kloos@osumc.edu</a:t>
            </a:r>
            <a:endParaRPr lang="en-US" sz="2400" dirty="0" smtClean="0"/>
          </a:p>
        </p:txBody>
      </p:sp>
    </p:spTree>
  </p:cSld>
  <p:clrMapOvr>
    <a:masterClrMapping/>
  </p:clrMapOvr>
  <p:transition advClick="0" advTm="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229600" cy="1143000"/>
          </a:xfrm>
          <a:ln>
            <a:miter lim="800000"/>
            <a:headEnd/>
            <a:tailEnd/>
          </a:ln>
          <a:extLst/>
        </p:spPr>
        <p:txBody>
          <a:bodyPr rtlCol="0">
            <a:normAutofit fontScale="90000"/>
          </a:bodyPr>
          <a:lstStyle/>
          <a:p>
            <a:pPr eaLnBrk="1" fontAlgn="auto" hangingPunct="1">
              <a:spcAft>
                <a:spcPts val="0"/>
              </a:spcAft>
              <a:defRPr/>
            </a:pPr>
            <a:r>
              <a:rPr lang="en-US" sz="3100" b="1" i="1" dirty="0" smtClean="0">
                <a:solidFill>
                  <a:srgbClr val="002060"/>
                </a:solidFill>
                <a:effectLst>
                  <a:glow rad="63500">
                    <a:schemeClr val="accent3">
                      <a:satMod val="175000"/>
                      <a:alpha val="40000"/>
                    </a:schemeClr>
                  </a:glow>
                </a:effectLst>
              </a:rPr>
              <a:t>Why Should You Consider A Global Health Service Learning Elective</a:t>
            </a:r>
            <a:r>
              <a:rPr lang="en-US" sz="4000" dirty="0" smtClean="0">
                <a:solidFill>
                  <a:srgbClr val="002060"/>
                </a:solidFill>
                <a:effectLst>
                  <a:glow rad="63500">
                    <a:schemeClr val="accent3">
                      <a:satMod val="175000"/>
                      <a:alpha val="40000"/>
                    </a:schemeClr>
                  </a:glow>
                </a:effectLst>
              </a:rPr>
              <a:t>?</a:t>
            </a:r>
          </a:p>
        </p:txBody>
      </p:sp>
      <p:sp>
        <p:nvSpPr>
          <p:cNvPr id="4099" name="Content Placeholder 2"/>
          <p:cNvSpPr>
            <a:spLocks noGrp="1"/>
          </p:cNvSpPr>
          <p:nvPr>
            <p:ph idx="1"/>
          </p:nvPr>
        </p:nvSpPr>
        <p:spPr>
          <a:xfrm>
            <a:off x="457200" y="1295400"/>
            <a:ext cx="8229600" cy="5334000"/>
          </a:xfrm>
        </p:spPr>
        <p:txBody>
          <a:bodyPr/>
          <a:lstStyle/>
          <a:p>
            <a:pPr eaLnBrk="1" hangingPunct="1">
              <a:defRPr/>
            </a:pPr>
            <a:r>
              <a:rPr lang="en-US" altLang="en-US" sz="2000" b="1" dirty="0" smtClean="0"/>
              <a:t>Experience combining the provision of PT services while you will learn and share with everyone around you </a:t>
            </a:r>
          </a:p>
          <a:p>
            <a:pPr marL="0" indent="0" eaLnBrk="1" hangingPunct="1">
              <a:buFontTx/>
              <a:buNone/>
              <a:defRPr/>
            </a:pPr>
            <a:r>
              <a:rPr lang="en-US" altLang="en-US" sz="2000" b="1" dirty="0" smtClean="0"/>
              <a:t>AND </a:t>
            </a:r>
          </a:p>
          <a:p>
            <a:pPr marL="0" indent="0" eaLnBrk="1" hangingPunct="1">
              <a:buFontTx/>
              <a:buNone/>
              <a:defRPr/>
            </a:pPr>
            <a:r>
              <a:rPr lang="en-US" altLang="en-US" sz="2000" b="1" dirty="0"/>
              <a:t> </a:t>
            </a:r>
            <a:r>
              <a:rPr lang="en-US" altLang="en-US" sz="2000" b="1" dirty="0" smtClean="0"/>
              <a:t>    have the opportunity to reflect on the work that was done, </a:t>
            </a:r>
          </a:p>
          <a:p>
            <a:pPr marL="0" indent="0" eaLnBrk="1" hangingPunct="1">
              <a:buFontTx/>
              <a:buNone/>
              <a:defRPr/>
            </a:pPr>
            <a:r>
              <a:rPr lang="en-US" altLang="en-US" sz="2000" b="1" dirty="0"/>
              <a:t>	</a:t>
            </a:r>
            <a:r>
              <a:rPr lang="en-US" altLang="en-US" sz="2000" b="1" dirty="0" smtClean="0"/>
              <a:t> the appropriateness</a:t>
            </a:r>
          </a:p>
          <a:p>
            <a:pPr marL="0" indent="0" eaLnBrk="1" hangingPunct="1">
              <a:buFontTx/>
              <a:buNone/>
              <a:defRPr/>
            </a:pPr>
            <a:r>
              <a:rPr lang="en-US" altLang="en-US" sz="2000" b="1" dirty="0"/>
              <a:t>	</a:t>
            </a:r>
            <a:r>
              <a:rPr lang="en-US" altLang="en-US" sz="2000" b="1" dirty="0" smtClean="0"/>
              <a:t> of that work and </a:t>
            </a:r>
          </a:p>
          <a:p>
            <a:pPr marL="0" indent="0" eaLnBrk="1" hangingPunct="1">
              <a:buFontTx/>
              <a:buNone/>
              <a:defRPr/>
            </a:pPr>
            <a:r>
              <a:rPr lang="en-US" altLang="en-US" sz="2000" b="1" dirty="0"/>
              <a:t>	</a:t>
            </a:r>
            <a:r>
              <a:rPr lang="en-US" altLang="en-US" sz="2000" b="1" dirty="0" smtClean="0"/>
              <a:t> changes that might</a:t>
            </a:r>
          </a:p>
          <a:p>
            <a:pPr marL="0" indent="0" eaLnBrk="1" hangingPunct="1">
              <a:buFontTx/>
              <a:buNone/>
              <a:defRPr/>
            </a:pPr>
            <a:r>
              <a:rPr lang="en-US" altLang="en-US" sz="2000" b="1" dirty="0"/>
              <a:t>	 </a:t>
            </a:r>
            <a:r>
              <a:rPr lang="en-US" altLang="en-US" sz="2000" b="1" dirty="0" smtClean="0"/>
              <a:t>occur as a result of</a:t>
            </a:r>
          </a:p>
          <a:p>
            <a:pPr marL="0" indent="0" eaLnBrk="1" hangingPunct="1">
              <a:buFontTx/>
              <a:buNone/>
              <a:defRPr/>
            </a:pPr>
            <a:r>
              <a:rPr lang="en-US" altLang="en-US" sz="2000" b="1" dirty="0"/>
              <a:t>	</a:t>
            </a:r>
            <a:r>
              <a:rPr lang="en-US" altLang="en-US" sz="2000" b="1" dirty="0" smtClean="0"/>
              <a:t> your work.</a:t>
            </a:r>
          </a:p>
          <a:p>
            <a:pPr eaLnBrk="1" hangingPunct="1">
              <a:defRPr/>
            </a:pPr>
            <a:r>
              <a:rPr lang="en-US" altLang="en-US" sz="2000" b="1" dirty="0" smtClean="0"/>
              <a:t>Apply all of your </a:t>
            </a:r>
          </a:p>
          <a:p>
            <a:pPr marL="0" indent="0" eaLnBrk="1" hangingPunct="1">
              <a:buFontTx/>
              <a:buNone/>
              <a:defRPr/>
            </a:pPr>
            <a:r>
              <a:rPr lang="en-US" altLang="en-US" sz="2000" b="1" dirty="0"/>
              <a:t>	</a:t>
            </a:r>
            <a:r>
              <a:rPr lang="en-US" altLang="en-US" sz="2000" b="1" dirty="0" smtClean="0"/>
              <a:t>knowledge</a:t>
            </a:r>
            <a:r>
              <a:rPr lang="en-US" altLang="en-US" sz="2000" b="1" dirty="0"/>
              <a:t> </a:t>
            </a:r>
            <a:r>
              <a:rPr lang="en-US" altLang="en-US" sz="2000" b="1" dirty="0" smtClean="0"/>
              <a:t>in</a:t>
            </a:r>
            <a:r>
              <a:rPr lang="en-US" altLang="en-US" sz="2000" b="1" dirty="0"/>
              <a:t> </a:t>
            </a:r>
            <a:r>
              <a:rPr lang="en-US" altLang="en-US" sz="2000" b="1" dirty="0" smtClean="0"/>
              <a:t>new </a:t>
            </a:r>
          </a:p>
          <a:p>
            <a:pPr marL="0" indent="0" eaLnBrk="1" hangingPunct="1">
              <a:buFontTx/>
              <a:buNone/>
              <a:defRPr/>
            </a:pPr>
            <a:r>
              <a:rPr lang="en-US" altLang="en-US" sz="2000" b="1" dirty="0"/>
              <a:t>	</a:t>
            </a:r>
            <a:r>
              <a:rPr lang="en-US" altLang="en-US" sz="2000" b="1" dirty="0" smtClean="0"/>
              <a:t>places with people </a:t>
            </a:r>
          </a:p>
          <a:p>
            <a:pPr marL="0" indent="0" eaLnBrk="1" hangingPunct="1">
              <a:buFontTx/>
              <a:buNone/>
              <a:defRPr/>
            </a:pPr>
            <a:r>
              <a:rPr lang="en-US" altLang="en-US" sz="2000" b="1" dirty="0"/>
              <a:t>	</a:t>
            </a:r>
            <a:r>
              <a:rPr lang="en-US" altLang="en-US" sz="2000" b="1" dirty="0" smtClean="0"/>
              <a:t>who are very appreciative.</a:t>
            </a:r>
          </a:p>
          <a:p>
            <a:pPr marL="0" indent="0" eaLnBrk="1" hangingPunct="1">
              <a:buFontTx/>
              <a:buNone/>
              <a:defRPr/>
            </a:pPr>
            <a:r>
              <a:rPr lang="en-US" altLang="en-US" sz="2000" b="1" dirty="0"/>
              <a:t>	</a:t>
            </a:r>
            <a:endParaRPr lang="en-US" altLang="en-US" dirty="0" smtClean="0"/>
          </a:p>
        </p:txBody>
      </p:sp>
      <p:pic>
        <p:nvPicPr>
          <p:cNvPr id="7172" name="Picture 6" descr="n12310880_39731975_770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5200" y="2686050"/>
            <a:ext cx="43688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p:cNvSpPr>
          <p:nvPr>
            <p:ph type="body" idx="1"/>
          </p:nvPr>
        </p:nvSpPr>
        <p:spPr>
          <a:xfrm>
            <a:off x="457200" y="381000"/>
            <a:ext cx="3124200" cy="5972175"/>
          </a:xfrm>
        </p:spPr>
        <p:txBody>
          <a:bodyPr/>
          <a:lstStyle/>
          <a:p>
            <a:pPr marL="0" indent="0" eaLnBrk="1" hangingPunct="1">
              <a:buFontTx/>
              <a:buNone/>
              <a:defRPr/>
            </a:pPr>
            <a:endParaRPr lang="en-US" altLang="en-US" sz="2800" dirty="0" smtClean="0"/>
          </a:p>
          <a:p>
            <a:pPr eaLnBrk="1" hangingPunct="1">
              <a:defRPr/>
            </a:pPr>
            <a:r>
              <a:rPr lang="en-US" altLang="en-US" sz="2800" dirty="0" smtClean="0"/>
              <a:t>This experience opens lots of discussion with potential employers</a:t>
            </a:r>
          </a:p>
          <a:p>
            <a:pPr marL="0" indent="0" eaLnBrk="1" hangingPunct="1">
              <a:buFontTx/>
              <a:buNone/>
              <a:defRPr/>
            </a:pPr>
            <a:endParaRPr lang="en-US" altLang="en-US" sz="2800" dirty="0"/>
          </a:p>
          <a:p>
            <a:pPr eaLnBrk="1" hangingPunct="1">
              <a:defRPr/>
            </a:pPr>
            <a:r>
              <a:rPr lang="en-US" altLang="en-US" sz="2800" dirty="0" smtClean="0"/>
              <a:t>Unique practice opportunities with a variety </a:t>
            </a:r>
          </a:p>
          <a:p>
            <a:pPr marL="0" indent="0" eaLnBrk="1" hangingPunct="1">
              <a:buFont typeface="Arial" charset="0"/>
              <a:buNone/>
              <a:defRPr/>
            </a:pPr>
            <a:r>
              <a:rPr lang="en-US" altLang="en-US" sz="2800" dirty="0" smtClean="0"/>
              <a:t>    of patients </a:t>
            </a:r>
          </a:p>
          <a:p>
            <a:pPr marL="0" indent="0" eaLnBrk="1" hangingPunct="1">
              <a:buFont typeface="Arial" charset="0"/>
              <a:buNone/>
              <a:defRPr/>
            </a:pPr>
            <a:r>
              <a:rPr lang="en-US" altLang="en-US" sz="2800" dirty="0"/>
              <a:t>  </a:t>
            </a:r>
            <a:r>
              <a:rPr lang="en-US" altLang="en-US" sz="2800" dirty="0" smtClean="0"/>
              <a:t>  of all ages</a:t>
            </a:r>
          </a:p>
          <a:p>
            <a:pPr eaLnBrk="1" hangingPunct="1">
              <a:defRPr/>
            </a:pPr>
            <a:endParaRPr lang="en-US" altLang="en-US" sz="2800" dirty="0" smtClean="0"/>
          </a:p>
          <a:p>
            <a:pPr eaLnBrk="1" hangingPunct="1">
              <a:defRPr/>
            </a:pPr>
            <a:endParaRPr lang="en-US" altLang="en-US" sz="2800" dirty="0" smtClean="0"/>
          </a:p>
          <a:p>
            <a:pPr eaLnBrk="1" hangingPunct="1">
              <a:defRPr/>
            </a:pPr>
            <a:endParaRPr lang="en-US" altLang="en-US" sz="2800" dirty="0" smtClean="0"/>
          </a:p>
        </p:txBody>
      </p:sp>
      <p:pic>
        <p:nvPicPr>
          <p:cNvPr id="9219" name="Picture 5" descr="Dec 2008- Merida Mexico 1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895600"/>
            <a:ext cx="3086100"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 descr="Dec 2008- Merida Mexico 2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52400"/>
            <a:ext cx="35433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descr="47b7cc36b3127cce98548cc2a10d00000037100AaNmzNizbOWO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7250" y="3124200"/>
            <a:ext cx="228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elise and cuban woman"/>
          <p:cNvPicPr>
            <a:picLocks noChangeAspect="1" noChangeArrowheads="1"/>
          </p:cNvPicPr>
          <p:nvPr/>
        </p:nvPicPr>
        <p:blipFill>
          <a:blip r:embed="rId3">
            <a:extLst>
              <a:ext uri="{28A0092B-C50C-407E-A947-70E740481C1C}">
                <a14:useLocalDpi xmlns:a14="http://schemas.microsoft.com/office/drawing/2010/main" val="0"/>
              </a:ext>
            </a:extLst>
          </a:blip>
          <a:srcRect t="10204" r="3165"/>
          <a:stretch>
            <a:fillRect/>
          </a:stretch>
        </p:blipFill>
        <p:spPr bwMode="auto">
          <a:xfrm>
            <a:off x="76200" y="76200"/>
            <a:ext cx="2743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1"/>
          <p:cNvSpPr txBox="1">
            <a:spLocks noChangeArrowheads="1"/>
          </p:cNvSpPr>
          <p:nvPr/>
        </p:nvSpPr>
        <p:spPr bwMode="auto">
          <a:xfrm>
            <a:off x="304800" y="4419600"/>
            <a:ext cx="4114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We work in residential facilities for people with multiple needs, an orphanage, nursing homes, a school, an aquatic center with children with disabilities</a:t>
            </a:r>
          </a:p>
        </p:txBody>
      </p:sp>
      <p:sp>
        <p:nvSpPr>
          <p:cNvPr id="11268" name="TextBox 2"/>
          <p:cNvSpPr txBox="1">
            <a:spLocks noChangeArrowheads="1"/>
          </p:cNvSpPr>
          <p:nvPr/>
        </p:nvSpPr>
        <p:spPr bwMode="auto">
          <a:xfrm>
            <a:off x="5334000" y="3200400"/>
            <a:ext cx="38750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Every facility has strengths and </a:t>
            </a:r>
          </a:p>
          <a:p>
            <a:pPr eaLnBrk="1" hangingPunct="1">
              <a:spcBef>
                <a:spcPct val="0"/>
              </a:spcBef>
              <a:buFontTx/>
              <a:buNone/>
            </a:pPr>
            <a:r>
              <a:rPr lang="en-US" altLang="en-US" sz="2000"/>
              <a:t>needs that are unique.  </a:t>
            </a:r>
          </a:p>
          <a:p>
            <a:pPr eaLnBrk="1" hangingPunct="1">
              <a:spcBef>
                <a:spcPct val="0"/>
              </a:spcBef>
              <a:buFontTx/>
              <a:buNone/>
            </a:pPr>
            <a:r>
              <a:rPr lang="en-US" altLang="en-US" sz="2000"/>
              <a:t>We work to help address needs that the Staff have identified.</a:t>
            </a:r>
          </a:p>
        </p:txBody>
      </p:sp>
      <p:sp>
        <p:nvSpPr>
          <p:cNvPr id="11269" name="TextBox 3"/>
          <p:cNvSpPr txBox="1">
            <a:spLocks noChangeArrowheads="1"/>
          </p:cNvSpPr>
          <p:nvPr/>
        </p:nvSpPr>
        <p:spPr bwMode="auto">
          <a:xfrm>
            <a:off x="3276600" y="381000"/>
            <a:ext cx="5562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a:t>What is the work like?</a:t>
            </a:r>
          </a:p>
        </p:txBody>
      </p:sp>
      <p:pic>
        <p:nvPicPr>
          <p:cNvPr id="11270" name="Picture 6" descr="karen walking lupi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0" y="1003300"/>
            <a:ext cx="3000375"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4" descr="DSC0115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11375" y="2009775"/>
            <a:ext cx="3251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4" descr="n12310880_39731659_5509.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4464050"/>
            <a:ext cx="2838450"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19048"/>
          </a:xfrm>
          <a:ln>
            <a:miter lim="800000"/>
            <a:headEnd/>
            <a:tailEnd/>
          </a:ln>
          <a:extLst/>
        </p:spPr>
        <p:txBody>
          <a:bodyPr rtlCol="0">
            <a:noAutofit/>
          </a:bodyPr>
          <a:lstStyle/>
          <a:p>
            <a:pPr eaLnBrk="1" fontAlgn="auto" hangingPunct="1">
              <a:spcAft>
                <a:spcPts val="0"/>
              </a:spcAft>
              <a:defRPr/>
            </a:pPr>
            <a:r>
              <a:rPr lang="en-US" sz="2800" dirty="0" smtClean="0">
                <a:solidFill>
                  <a:srgbClr val="002060"/>
                </a:solidFill>
                <a:effectLst>
                  <a:glow rad="63500">
                    <a:schemeClr val="accent3">
                      <a:satMod val="175000"/>
                      <a:alpha val="40000"/>
                    </a:schemeClr>
                  </a:glow>
                </a:effectLst>
              </a:rPr>
              <a:t>While knowing some Spanish is helpful, being "bilingual" </a:t>
            </a:r>
            <a:r>
              <a:rPr lang="en-US" sz="2800" dirty="0">
                <a:solidFill>
                  <a:srgbClr val="002060"/>
                </a:solidFill>
                <a:effectLst>
                  <a:glow rad="63500">
                    <a:schemeClr val="accent3">
                      <a:satMod val="175000"/>
                      <a:alpha val="40000"/>
                    </a:schemeClr>
                  </a:glow>
                </a:effectLst>
              </a:rPr>
              <a:t>is</a:t>
            </a:r>
            <a:r>
              <a:rPr lang="en-US" sz="2800" dirty="0" smtClean="0">
                <a:solidFill>
                  <a:srgbClr val="002060"/>
                </a:solidFill>
                <a:effectLst>
                  <a:glow rad="63500">
                    <a:schemeClr val="accent3">
                      <a:satMod val="175000"/>
                      <a:alpha val="40000"/>
                    </a:schemeClr>
                  </a:glow>
                </a:effectLst>
              </a:rPr>
              <a:t> NOT necessary</a:t>
            </a:r>
          </a:p>
        </p:txBody>
      </p:sp>
      <p:sp>
        <p:nvSpPr>
          <p:cNvPr id="7171" name="Content Placeholder 2"/>
          <p:cNvSpPr>
            <a:spLocks noGrp="1"/>
          </p:cNvSpPr>
          <p:nvPr>
            <p:ph idx="1"/>
          </p:nvPr>
        </p:nvSpPr>
        <p:spPr>
          <a:xfrm>
            <a:off x="381000" y="1600200"/>
            <a:ext cx="8229600" cy="4525963"/>
          </a:xfrm>
        </p:spPr>
        <p:txBody>
          <a:bodyPr/>
          <a:lstStyle/>
          <a:p>
            <a:pPr eaLnBrk="1" hangingPunct="1">
              <a:defRPr/>
            </a:pPr>
            <a:r>
              <a:rPr lang="en-US" altLang="en-US" sz="2000" dirty="0" smtClean="0"/>
              <a:t>We work with a team of interpreters</a:t>
            </a:r>
          </a:p>
          <a:p>
            <a:pPr eaLnBrk="1" hangingPunct="1">
              <a:defRPr/>
            </a:pPr>
            <a:r>
              <a:rPr lang="en-US" altLang="en-US" sz="2000" dirty="0" smtClean="0"/>
              <a:t>Each team has </a:t>
            </a:r>
          </a:p>
          <a:p>
            <a:pPr marL="0" indent="0" eaLnBrk="1" hangingPunct="1">
              <a:buFontTx/>
              <a:buNone/>
              <a:defRPr/>
            </a:pPr>
            <a:r>
              <a:rPr lang="en-US" altLang="en-US" sz="2000" dirty="0" smtClean="0"/>
              <a:t>one faculty member, 1 interpreter,</a:t>
            </a:r>
          </a:p>
          <a:p>
            <a:pPr marL="0" indent="0" eaLnBrk="1" hangingPunct="1">
              <a:buFontTx/>
              <a:buNone/>
              <a:defRPr/>
            </a:pPr>
            <a:r>
              <a:rPr lang="en-US" altLang="en-US" sz="2000" dirty="0" smtClean="0"/>
              <a:t> 2-3 students</a:t>
            </a:r>
          </a:p>
        </p:txBody>
      </p:sp>
      <p:pic>
        <p:nvPicPr>
          <p:cNvPr id="13316" name="Picture 3" descr="n164900038_30750503_608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430588"/>
            <a:ext cx="23622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 descr="n12458796_45824869_120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22675" y="3962400"/>
            <a:ext cx="3497263"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47b7cc34b3127cce9854890ed03300000027100AaNmzNizbOWO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0513" y="1292225"/>
            <a:ext cx="3697287"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381000" y="0"/>
            <a:ext cx="8534400" cy="2438400"/>
          </a:xfrm>
        </p:spPr>
        <p:txBody>
          <a:bodyPr/>
          <a:lstStyle/>
          <a:p>
            <a:pPr algn="l" eaLnBrk="1" hangingPunct="1"/>
            <a:r>
              <a:rPr lang="en-US" altLang="en-US" sz="3600" smtClean="0"/>
              <a:t/>
            </a:r>
            <a:br>
              <a:rPr lang="en-US" altLang="en-US" sz="3600" smtClean="0"/>
            </a:br>
            <a:r>
              <a:rPr lang="en-US" altLang="en-US" sz="3200" smtClean="0"/>
              <a:t>ROM and transfers to and from a hammock are a couple of the</a:t>
            </a:r>
            <a:br>
              <a:rPr lang="en-US" altLang="en-US" sz="3200" smtClean="0"/>
            </a:br>
            <a:r>
              <a:rPr lang="en-US" altLang="en-US" sz="3200" smtClean="0"/>
              <a:t>unique experiences </a:t>
            </a:r>
            <a:br>
              <a:rPr lang="en-US" altLang="en-US" sz="3200" smtClean="0"/>
            </a:br>
            <a:r>
              <a:rPr lang="en-US" altLang="en-US" sz="3200" smtClean="0"/>
              <a:t>blending</a:t>
            </a:r>
            <a:br>
              <a:rPr lang="en-US" altLang="en-US" sz="3200" smtClean="0"/>
            </a:br>
            <a:r>
              <a:rPr lang="en-US" altLang="en-US" sz="3200" smtClean="0"/>
              <a:t>therapy and culture. </a:t>
            </a:r>
          </a:p>
        </p:txBody>
      </p:sp>
      <p:pic>
        <p:nvPicPr>
          <p:cNvPr id="15363" name="Picture 3" descr="DSC0115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447800"/>
            <a:ext cx="3867150"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DSC0115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3825" y="2819400"/>
            <a:ext cx="5181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47b7cc36b3127cce98548cb6a17900000037100AaNmzNizbOW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8305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6"/>
          <p:cNvSpPr>
            <a:spLocks noGrp="1" noChangeArrowheads="1"/>
          </p:cNvSpPr>
          <p:nvPr>
            <p:ph type="title"/>
          </p:nvPr>
        </p:nvSpPr>
        <p:spPr/>
        <p:txBody>
          <a:bodyPr/>
          <a:lstStyle/>
          <a:p>
            <a:pPr eaLnBrk="1" hangingPunct="1"/>
            <a:r>
              <a:rPr lang="en-US" altLang="en-US" sz="2400" b="1" smtClean="0"/>
              <a:t>Gait belts- an ongoing part of our work. We have some challenging issues surrounding safety of the patients and staff that we address each year.</a:t>
            </a:r>
          </a:p>
        </p:txBody>
      </p:sp>
    </p:spTree>
  </p:cSld>
  <p:clrMapOvr>
    <a:masterClrMapping/>
  </p:clrMapOvr>
  <p:transition advClick="0" advTm="5000"/>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724</TotalTime>
  <Words>879</Words>
  <Application>Microsoft Office PowerPoint</Application>
  <PresentationFormat>On-screen Show (4:3)</PresentationFormat>
  <Paragraphs>119</Paragraphs>
  <Slides>24</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Wingdings</vt:lpstr>
      <vt:lpstr>Default Design</vt:lpstr>
      <vt:lpstr>Global Health Service Learning, HRS 7700S, 1 credit 3rd year elective</vt:lpstr>
      <vt:lpstr>Mérida, Mexico City of over 800,000 Capital of the state of Yucatan UNESCO World Heritage Site</vt:lpstr>
      <vt:lpstr>Facts to Get Started</vt:lpstr>
      <vt:lpstr>Why Should You Consider A Global Health Service Learning Elective?</vt:lpstr>
      <vt:lpstr>PowerPoint Presentation</vt:lpstr>
      <vt:lpstr>PowerPoint Presentation</vt:lpstr>
      <vt:lpstr>While knowing some Spanish is helpful, being "bilingual" is NOT necessary</vt:lpstr>
      <vt:lpstr> ROM and transfers to and from a hammock are a couple of the unique experiences  blending therapy and culture. </vt:lpstr>
      <vt:lpstr>Gait belts- an ongoing part of our work. We have some challenging issues surrounding safety of the patients and staff that we address each year.</vt:lpstr>
      <vt:lpstr> We spend quite a bit of time patching together rehab equipment.    The fixes are appreciated although they may be less than ideal. We try to do “the best we can do with what we have.”</vt:lpstr>
      <vt:lpstr>We see some very creative solutions like this one, wheelchair on a scooter</vt:lpstr>
      <vt:lpstr>PowerPoint Presentation</vt:lpstr>
      <vt:lpstr>We’ve developed great relationships with facility staff and our interpreters.  Some of the sites have bilingual staff</vt:lpstr>
      <vt:lpstr>                 Cuidad Vicentina is one of several residential facilities where we work. We work throughout the facility and in the therapy room.                   We also work at an outpatient clinic, a school and rehab center for people of all ages, and a pediatric outpatient program in their aquatics program. </vt:lpstr>
      <vt:lpstr>Several facilities have beautiful gardens.  For other facilities, the physical conditions are in need of lots of TLC.</vt:lpstr>
      <vt:lpstr>PowerPoint Presentation</vt:lpstr>
      <vt:lpstr>Almost too much to do</vt:lpstr>
      <vt:lpstr>The Weekend</vt:lpstr>
      <vt:lpstr>PowerPoint Presentation</vt:lpstr>
      <vt:lpstr>Financing Overview</vt:lpstr>
      <vt:lpstr>Resources</vt:lpstr>
      <vt:lpstr>Safety Details 1of 3 slides</vt:lpstr>
      <vt:lpstr>Safety, 2 of 3</vt:lpstr>
      <vt:lpstr>Safety, 3 of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Emily Susan</dc:creator>
  <cp:lastModifiedBy>Kloos, Anne</cp:lastModifiedBy>
  <cp:revision>36</cp:revision>
  <dcterms:created xsi:type="dcterms:W3CDTF">2008-01-18T14:08:22Z</dcterms:created>
  <dcterms:modified xsi:type="dcterms:W3CDTF">2017-05-25T14:56:29Z</dcterms:modified>
</cp:coreProperties>
</file>